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5" r:id="rId5"/>
    <p:sldId id="287" r:id="rId6"/>
    <p:sldId id="264" r:id="rId7"/>
    <p:sldId id="265" r:id="rId8"/>
    <p:sldId id="269" r:id="rId9"/>
    <p:sldId id="284" r:id="rId10"/>
    <p:sldId id="280" r:id="rId11"/>
    <p:sldId id="281" r:id="rId12"/>
    <p:sldId id="283" r:id="rId13"/>
    <p:sldId id="273" r:id="rId14"/>
    <p:sldId id="270" r:id="rId15"/>
    <p:sldId id="272" r:id="rId16"/>
    <p:sldId id="282" r:id="rId17"/>
    <p:sldId id="275" r:id="rId18"/>
    <p:sldId id="277" r:id="rId19"/>
    <p:sldId id="28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CE6"/>
    <a:srgbClr val="FBA322"/>
    <a:srgbClr val="595959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8BE7-CFF4-4EEC-878A-52802E5D8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06DE4-0A16-4866-A0A0-C3BA4592C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017C-A58D-416C-9C0C-92C33961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F4886-02D6-4E63-9288-AF1E3EA3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66BC7-C703-4E73-B2BB-A401809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61BCB-7136-4294-9781-3DFD2546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3B07C-3234-44B5-82B9-0AE808581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B762E-E30B-495A-9107-9EEABAA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3FA0-CD7C-4207-9B78-31538288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5FC11-E99C-4859-B672-70471E21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FCA34-B894-4C7D-A481-04BF3CDB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12B08-57E5-455E-AA5C-7409D359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F6D1F-888E-41AC-BB49-CB2D043C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FAA03-ED6C-4D2C-B5F5-6B115F0C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D3A0E-0F15-4D43-BB5C-6DAD8A28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EA1C9-A822-40F7-9B92-DF55344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7AE7A-14AB-40BD-8A7D-B325D662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EF84E-5A14-4987-A78C-EEB26DFD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F87E-630B-42F9-A458-A8BB16E4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7A89-E6FA-4314-94E6-08CCE10D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4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81F17-2960-4489-B8B5-19177833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560B6-7B64-4132-8808-16CCFDDF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56393-6D75-4BE4-99C1-C7C8BEE6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858F9-9056-4C9D-8CA2-C39432E5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C428-F88C-410F-AC48-3628623F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8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7729-BD83-45EB-AD62-326C789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FFE2-E9B1-4DAB-9508-5B124FDC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45844-4F43-4A8E-8940-A5B718E6E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AFE68-BB4D-4C7C-B3D9-10B10AC6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37D35-CFB5-4E6E-BE74-9BCA50D1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5639A-14FE-4550-BF12-228AB296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0A341-F9D8-44D4-94B8-88AE588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A8319B-3B75-4759-81BE-B9EDC946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F7131-FE49-4B3F-941C-2AAC54D1E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734481-4327-4927-9FD8-8D1D51AFE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CBBCE2-ABEC-4459-B394-5A14FE877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69A8F-6FD9-4B85-90A0-62D96CBE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457756-A59A-46C5-8C45-DBA642FC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76F69C-FF0A-4CC6-97EC-B5186A1F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2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6D15-8C97-4464-A2B0-3EBFDD47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A8C2A-9304-4C00-A417-68981A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92297-0252-42E5-9E8B-9E9A0BFC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51FAB-A0F7-4CAA-A038-11D035E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3D832B-88E6-4C77-B3E6-A172970E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41C48-F5CF-487D-A37C-8AE2ADA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7F54-1CEF-4C75-A820-F2843BBE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4049-EDF4-4679-AC7C-172469B5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143D9-6B58-40D1-8E89-64C03445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B06CD-32F3-485C-B76A-B097466A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2F8C-6250-402E-BF37-96DAEBB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B08F4-5C07-4D29-ADB8-602CD6D5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C9137-8180-40D5-9D3A-9056A629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D5091-8E5B-48CC-A987-4D2EE90F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FEC6A1-98A6-4C0F-8232-99FD72476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C54C8-9B23-49D4-90A7-90A40C576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45D67-E14C-4131-BFE6-0617FACA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A956A-3AC8-40D1-A952-D01A588D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F3667-6877-46DC-9828-3614A1DC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5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A1D50-92C4-44F9-AB25-6DCE538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3218-EA6A-4635-BB82-1B1CF279B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102C0-9E1A-4108-B29D-5ED0F661D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26C0-5B09-49E5-B5E4-C651E177613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6E97-504C-45BA-99D4-C6E1A340F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D9C6C-BABD-4DC8-AC53-8B37F0244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7" Type="http://schemas.openxmlformats.org/officeDocument/2006/relationships/image" Target="../media/image4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jp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KYjsB0ZJ7I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gif"/><Relationship Id="rId20" Type="http://schemas.openxmlformats.org/officeDocument/2006/relationships/image" Target="../media/image2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19" Type="http://schemas.openxmlformats.org/officeDocument/2006/relationships/image" Target="../media/image20.jp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B15117-12BF-41E4-9FBB-8DAD7E8A00E3}"/>
              </a:ext>
            </a:extLst>
          </p:cNvPr>
          <p:cNvSpPr/>
          <p:nvPr/>
        </p:nvSpPr>
        <p:spPr>
          <a:xfrm>
            <a:off x="8029357" y="4007053"/>
            <a:ext cx="2329019" cy="233859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CC8F7B-CBCA-4D40-AC34-B7461BDA1D95}"/>
              </a:ext>
            </a:extLst>
          </p:cNvPr>
          <p:cNvSpPr/>
          <p:nvPr/>
        </p:nvSpPr>
        <p:spPr>
          <a:xfrm>
            <a:off x="7202938" y="3884768"/>
            <a:ext cx="1890191" cy="233859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DB323D-F02C-46F4-B831-F3411F530E92}"/>
              </a:ext>
            </a:extLst>
          </p:cNvPr>
          <p:cNvSpPr/>
          <p:nvPr/>
        </p:nvSpPr>
        <p:spPr>
          <a:xfrm>
            <a:off x="1289009" y="1813340"/>
            <a:ext cx="2329019" cy="233859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22702C-F771-4D4D-9928-FF26916F8F4A}"/>
              </a:ext>
            </a:extLst>
          </p:cNvPr>
          <p:cNvSpPr/>
          <p:nvPr/>
        </p:nvSpPr>
        <p:spPr>
          <a:xfrm>
            <a:off x="2453519" y="1990517"/>
            <a:ext cx="1890191" cy="233859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F67273-0A20-4622-BF48-FB2951C3063F}"/>
              </a:ext>
            </a:extLst>
          </p:cNvPr>
          <p:cNvSpPr/>
          <p:nvPr/>
        </p:nvSpPr>
        <p:spPr>
          <a:xfrm>
            <a:off x="67793" y="690381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093C1A-5126-4A82-B716-8E2931F66A79}"/>
              </a:ext>
            </a:extLst>
          </p:cNvPr>
          <p:cNvSpPr/>
          <p:nvPr/>
        </p:nvSpPr>
        <p:spPr>
          <a:xfrm>
            <a:off x="547089" y="4397521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8AE03-C6AF-4F43-AB25-8EC1F448CB30}"/>
              </a:ext>
            </a:extLst>
          </p:cNvPr>
          <p:cNvSpPr/>
          <p:nvPr/>
        </p:nvSpPr>
        <p:spPr>
          <a:xfrm>
            <a:off x="8902785" y="1183944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6FCD81-7E31-41DD-918C-97EC6062B493}"/>
              </a:ext>
            </a:extLst>
          </p:cNvPr>
          <p:cNvSpPr/>
          <p:nvPr/>
        </p:nvSpPr>
        <p:spPr>
          <a:xfrm>
            <a:off x="1232303" y="867557"/>
            <a:ext cx="1890191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F0EB5-CFAF-4DCE-8020-363462B55C57}"/>
              </a:ext>
            </a:extLst>
          </p:cNvPr>
          <p:cNvSpPr/>
          <p:nvPr/>
        </p:nvSpPr>
        <p:spPr>
          <a:xfrm>
            <a:off x="8764761" y="4558525"/>
            <a:ext cx="2329019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3A854-52DC-4FD0-8B69-057D130E2852}"/>
              </a:ext>
            </a:extLst>
          </p:cNvPr>
          <p:cNvSpPr/>
          <p:nvPr/>
        </p:nvSpPr>
        <p:spPr>
          <a:xfrm>
            <a:off x="9725157" y="4675456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FB0CB5-30F1-458C-B491-EDCAAF7CF370}"/>
              </a:ext>
            </a:extLst>
          </p:cNvPr>
          <p:cNvSpPr/>
          <p:nvPr/>
        </p:nvSpPr>
        <p:spPr>
          <a:xfrm>
            <a:off x="2139137" y="6083373"/>
            <a:ext cx="2329019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AD1D-6134-47E1-B3D8-AEC345B9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49" y="2"/>
            <a:ext cx="5354881" cy="593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7514C-F5F5-4C66-9BD4-607586A31FFE}"/>
              </a:ext>
            </a:extLst>
          </p:cNvPr>
          <p:cNvSpPr txBox="1"/>
          <p:nvPr/>
        </p:nvSpPr>
        <p:spPr>
          <a:xfrm>
            <a:off x="9280693" y="5208974"/>
            <a:ext cx="2225289" cy="1200329"/>
          </a:xfrm>
          <a:prstGeom prst="rect">
            <a:avLst/>
          </a:prstGeom>
          <a:noFill/>
          <a:ln>
            <a:solidFill>
              <a:srgbClr val="76DCE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  <a:endParaRPr lang="en-US" altLang="ko-KR" dirty="0"/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D7630-4D2B-44ED-924E-CF957ADDC65E}"/>
              </a:ext>
            </a:extLst>
          </p:cNvPr>
          <p:cNvSpPr/>
          <p:nvPr/>
        </p:nvSpPr>
        <p:spPr>
          <a:xfrm>
            <a:off x="2577965" y="2644278"/>
            <a:ext cx="6806243" cy="859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E663B-7C1F-4DC2-A9BF-B52481F39448}"/>
              </a:ext>
            </a:extLst>
          </p:cNvPr>
          <p:cNvSpPr/>
          <p:nvPr/>
        </p:nvSpPr>
        <p:spPr>
          <a:xfrm>
            <a:off x="9725157" y="1067013"/>
            <a:ext cx="2329019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6BECA79D-630B-4217-8D14-2C1A2D9DF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578891"/>
              </p:ext>
            </p:extLst>
          </p:nvPr>
        </p:nvGraphicFramePr>
        <p:xfrm>
          <a:off x="686018" y="5208975"/>
          <a:ext cx="3043521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521">
                  <a:extLst>
                    <a:ext uri="{9D8B030D-6E8A-4147-A177-3AD203B41FA5}">
                      <a16:colId xmlns:a16="http://schemas.microsoft.com/office/drawing/2014/main" val="130528449"/>
                    </a:ext>
                  </a:extLst>
                </a:gridCol>
              </a:tblGrid>
              <a:tr h="37504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지도교수님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송인희</a:t>
                      </a:r>
                      <a:r>
                        <a:rPr lang="ko-KR" altLang="en-US" dirty="0"/>
                        <a:t>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27318"/>
                  </a:ext>
                </a:extLst>
              </a:tr>
              <a:tr h="8252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869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F06EF-4DD7-41D9-B358-0FE4F53EC10C}"/>
              </a:ext>
            </a:extLst>
          </p:cNvPr>
          <p:cNvSpPr txBox="1"/>
          <p:nvPr/>
        </p:nvSpPr>
        <p:spPr>
          <a:xfrm>
            <a:off x="67793" y="72809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r>
              <a:rPr lang="ko-KR" altLang="en-US" b="1" dirty="0"/>
              <a:t>년 졸업작품 기획 발표</a:t>
            </a:r>
          </a:p>
        </p:txBody>
      </p:sp>
    </p:spTree>
    <p:extLst>
      <p:ext uri="{BB962C8B-B14F-4D97-AF65-F5344CB8AC3E}">
        <p14:creationId xmlns:p14="http://schemas.microsoft.com/office/powerpoint/2010/main" val="168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1.32778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1.20052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17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1.2763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19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1.11059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2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29462 0.000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0.37986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3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38091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5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11111E-6 L 1.21302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42" y="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1.09809 -0.0060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96" y="-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0.45834 -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57274 0.00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28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37986 -0.006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  <p:bldP spid="18" grpId="0" animBg="1"/>
      <p:bldP spid="6" grpId="0" animBg="1"/>
      <p:bldP spid="10" grpId="0" animBg="1"/>
      <p:bldP spid="11" grpId="0" animBg="1"/>
      <p:bldP spid="12" grpId="0" animBg="1"/>
      <p:bldP spid="13" grpId="0" animBg="1"/>
      <p:bldP spid="9" grpId="0" animBg="1"/>
      <p:bldP spid="16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190105" y="12792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169359" y="620201"/>
            <a:ext cx="5467059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31B0A4-20E7-4C24-ADE1-F129F7115BF2}"/>
              </a:ext>
            </a:extLst>
          </p:cNvPr>
          <p:cNvGrpSpPr/>
          <p:nvPr/>
        </p:nvGrpSpPr>
        <p:grpSpPr>
          <a:xfrm rot="5400000">
            <a:off x="3496176" y="3790519"/>
            <a:ext cx="5199651" cy="92493"/>
            <a:chOff x="1010238" y="876287"/>
            <a:chExt cx="5199651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68052E4-ED22-4FD2-AC06-79DC885E8CD6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A25F4AB-189B-444F-9557-E39AF6711CAB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11864B-325F-4099-B4C2-D5D346C43405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E1E401-A7A8-4003-B7DF-343B7681D50B}"/>
              </a:ext>
            </a:extLst>
          </p:cNvPr>
          <p:cNvGrpSpPr/>
          <p:nvPr/>
        </p:nvGrpSpPr>
        <p:grpSpPr>
          <a:xfrm>
            <a:off x="261852" y="775999"/>
            <a:ext cx="5486549" cy="5922343"/>
            <a:chOff x="417122" y="1122221"/>
            <a:chExt cx="5061253" cy="54632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946C4C-38C2-4922-B703-59F96A49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207100-A4BA-4AC5-B213-2C648C7B9876}"/>
                </a:ext>
              </a:extLst>
            </p:cNvPr>
            <p:cNvSpPr txBox="1"/>
            <p:nvPr/>
          </p:nvSpPr>
          <p:spPr>
            <a:xfrm>
              <a:off x="417122" y="5349933"/>
              <a:ext cx="5050429" cy="85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건물의 체력이 </a:t>
              </a:r>
              <a:r>
                <a:rPr lang="en-US" altLang="ko-KR" dirty="0"/>
                <a:t>0</a:t>
              </a:r>
              <a:r>
                <a:rPr lang="ko-KR" altLang="en-US" dirty="0"/>
                <a:t>이 되면 붕괴된다</a:t>
              </a:r>
              <a:r>
                <a:rPr lang="en-US" altLang="ko-KR" dirty="0"/>
                <a:t>. </a:t>
              </a:r>
              <a:r>
                <a:rPr lang="ko-KR" altLang="en-US" dirty="0"/>
                <a:t>이때 건물이  붕괴 되는 모습을 현실적으로 구현하기 위해서 </a:t>
              </a:r>
              <a:r>
                <a:rPr lang="en-US" altLang="ko-KR" dirty="0">
                  <a:solidFill>
                    <a:srgbClr val="FF0000"/>
                  </a:solidFill>
                </a:rPr>
                <a:t>Unity</a:t>
              </a:r>
              <a:r>
                <a:rPr lang="ko-KR" altLang="en-US" dirty="0">
                  <a:solidFill>
                    <a:srgbClr val="FF0000"/>
                  </a:solidFill>
                </a:rPr>
                <a:t>의</a:t>
              </a:r>
              <a:r>
                <a:rPr lang="en-US" altLang="ko-KR" dirty="0">
                  <a:solidFill>
                    <a:srgbClr val="FF0000"/>
                  </a:solidFill>
                </a:rPr>
                <a:t> Mesh slice</a:t>
              </a:r>
              <a:r>
                <a:rPr lang="ko-KR" altLang="en-US" dirty="0"/>
                <a:t>를 이용하고자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5" name="그림 4" descr="텍스트, 표지판, 여러개이(가) 표시된 사진&#10;&#10;자동 생성된 설명">
              <a:extLst>
                <a:ext uri="{FF2B5EF4-FFF2-40B4-BE49-F238E27FC236}">
                  <a16:creationId xmlns:a16="http://schemas.microsoft.com/office/drawing/2014/main" id="{28679FD6-19AD-45E3-BC69-830C67A9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79" y="2158919"/>
              <a:ext cx="4151519" cy="28313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7E462-794B-4AD9-8FF5-1BF8C65E5ED8}"/>
                </a:ext>
              </a:extLst>
            </p:cNvPr>
            <p:cNvSpPr txBox="1"/>
            <p:nvPr/>
          </p:nvSpPr>
          <p:spPr>
            <a:xfrm>
              <a:off x="1090858" y="1122221"/>
              <a:ext cx="4387517" cy="353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Mesh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이용한 오브젝트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디스트럭션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549F94-F491-4FBA-B2DF-73C93561064C}"/>
              </a:ext>
            </a:extLst>
          </p:cNvPr>
          <p:cNvGrpSpPr/>
          <p:nvPr/>
        </p:nvGrpSpPr>
        <p:grpSpPr>
          <a:xfrm>
            <a:off x="6438179" y="775999"/>
            <a:ext cx="5474818" cy="5922343"/>
            <a:chOff x="6438179" y="775999"/>
            <a:chExt cx="5474818" cy="592234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CB303D9-7192-4C2A-A2EB-29FCFC2290E4}"/>
                </a:ext>
              </a:extLst>
            </p:cNvPr>
            <p:cNvGrpSpPr/>
            <p:nvPr/>
          </p:nvGrpSpPr>
          <p:grpSpPr>
            <a:xfrm>
              <a:off x="6438179" y="775999"/>
              <a:ext cx="5474818" cy="5922343"/>
              <a:chOff x="417122" y="1122221"/>
              <a:chExt cx="5050431" cy="5463265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B8B9C2C8-D692-4423-80A7-07A23761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24" y="1131022"/>
                <a:ext cx="5050429" cy="54544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D60FA0-7649-4AF6-9755-4BC209045126}"/>
                  </a:ext>
                </a:extLst>
              </p:cNvPr>
              <p:cNvSpPr txBox="1"/>
              <p:nvPr/>
            </p:nvSpPr>
            <p:spPr>
              <a:xfrm>
                <a:off x="417122" y="5349933"/>
                <a:ext cx="5050429" cy="851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 err="1"/>
                  <a:t>쉐이더</a:t>
                </a:r>
                <a:r>
                  <a:rPr lang="ko-KR" altLang="en-US" dirty="0"/>
                  <a:t> 그래프를 이용하여 쉘 </a:t>
                </a:r>
                <a:r>
                  <a:rPr lang="ko-KR" altLang="en-US" dirty="0" err="1"/>
                  <a:t>쉐이더에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custom lighting </a:t>
                </a:r>
                <a:r>
                  <a:rPr lang="ko-KR" altLang="en-US" dirty="0" err="1">
                    <a:solidFill>
                      <a:srgbClr val="FF0000"/>
                    </a:solidFill>
                  </a:rPr>
                  <a:t>쉐이더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적용하여 </a:t>
                </a:r>
                <a:r>
                  <a:rPr lang="ko-KR" altLang="en-US" dirty="0" err="1"/>
                  <a:t>젤다의</a:t>
                </a:r>
                <a:r>
                  <a:rPr lang="ko-KR" altLang="en-US" dirty="0"/>
                  <a:t> 전설 야생의 숨결과 유사한 </a:t>
                </a:r>
                <a:r>
                  <a:rPr lang="ko-KR" altLang="en-US" dirty="0" err="1"/>
                  <a:t>쉐이더를</a:t>
                </a:r>
                <a:r>
                  <a:rPr lang="ko-KR" altLang="en-US" dirty="0"/>
                  <a:t> 구현하고자 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05AAB0-167A-4100-9C60-06793CD13406}"/>
                  </a:ext>
                </a:extLst>
              </p:cNvPr>
              <p:cNvSpPr txBox="1"/>
              <p:nvPr/>
            </p:nvSpPr>
            <p:spPr>
              <a:xfrm>
                <a:off x="1090858" y="1122221"/>
                <a:ext cx="2313053" cy="340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커스텀 툰 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쉐이더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 제작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8F9783A-5285-4440-8EC5-63DA63893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4134" y="1899811"/>
              <a:ext cx="4954639" cy="278528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86D57E-0BAE-4B1D-9BE3-881DD364E828}"/>
                </a:ext>
              </a:extLst>
            </p:cNvPr>
            <p:cNvSpPr txBox="1"/>
            <p:nvPr/>
          </p:nvSpPr>
          <p:spPr>
            <a:xfrm>
              <a:off x="7399555" y="4714255"/>
              <a:ext cx="3563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“</a:t>
              </a:r>
              <a:r>
                <a:rPr lang="ko-KR" altLang="en-US" sz="1400" dirty="0" err="1"/>
                <a:t>젤다의</a:t>
              </a:r>
              <a:r>
                <a:rPr lang="ko-KR" altLang="en-US" sz="1400" dirty="0"/>
                <a:t> 전설 야생의 숨결</a:t>
              </a:r>
              <a:r>
                <a:rPr lang="en-US" altLang="ko-KR" sz="1400" dirty="0"/>
                <a:t>”(2017) – </a:t>
              </a:r>
              <a:r>
                <a:rPr lang="ko-KR" altLang="en-US" sz="1400" dirty="0"/>
                <a:t>닌텐도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4789905-CB3F-4063-B124-07A74E64A168}"/>
              </a:ext>
            </a:extLst>
          </p:cNvPr>
          <p:cNvSpPr txBox="1"/>
          <p:nvPr/>
        </p:nvSpPr>
        <p:spPr>
          <a:xfrm>
            <a:off x="190105" y="12792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0F77E1-BF9C-41B9-A238-DE3AD0FC8651}"/>
              </a:ext>
            </a:extLst>
          </p:cNvPr>
          <p:cNvGrpSpPr/>
          <p:nvPr/>
        </p:nvGrpSpPr>
        <p:grpSpPr>
          <a:xfrm>
            <a:off x="169359" y="620201"/>
            <a:ext cx="5467059" cy="92493"/>
            <a:chOff x="742831" y="876287"/>
            <a:chExt cx="5467058" cy="92493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F230694-16C5-4E74-9DC3-834CBC59056E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9624005-0E48-4550-B67F-04E3B1311E47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BEBF242-2709-44E4-BA6B-DD30E30AE9D6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2C15C6-9FE3-4BA9-9E8C-BD9C7BC6C1A8}"/>
              </a:ext>
            </a:extLst>
          </p:cNvPr>
          <p:cNvGrpSpPr/>
          <p:nvPr/>
        </p:nvGrpSpPr>
        <p:grpSpPr>
          <a:xfrm>
            <a:off x="261852" y="853110"/>
            <a:ext cx="5474818" cy="5913717"/>
            <a:chOff x="417122" y="1130178"/>
            <a:chExt cx="5050431" cy="545530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E86D871-7E87-498E-B92E-1AB536D6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068FDB-038F-4D9E-9FD5-B6B12CC62DFA}"/>
                </a:ext>
              </a:extLst>
            </p:cNvPr>
            <p:cNvSpPr txBox="1"/>
            <p:nvPr/>
          </p:nvSpPr>
          <p:spPr>
            <a:xfrm>
              <a:off x="417122" y="5132790"/>
              <a:ext cx="5050429" cy="110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2" indent="-171442">
                <a:buFontTx/>
                <a:buChar char="-"/>
              </a:pPr>
              <a:r>
                <a:rPr lang="ko-KR" altLang="en-US" dirty="0"/>
                <a:t>오브젝트가 부딪치게 되면</a:t>
              </a:r>
              <a:r>
                <a:rPr lang="en-US" altLang="ko-KR" dirty="0"/>
                <a:t> </a:t>
              </a:r>
              <a:r>
                <a:rPr lang="ko-KR" altLang="en-US" dirty="0">
                  <a:solidFill>
                    <a:srgbClr val="FF0000"/>
                  </a:solidFill>
                </a:rPr>
                <a:t>배리어 이펙트가 </a:t>
              </a:r>
              <a:r>
                <a:rPr lang="ko-KR" altLang="en-US" dirty="0"/>
                <a:t>보여지게 된다</a:t>
              </a:r>
              <a:r>
                <a:rPr lang="en-US" altLang="ko-KR" dirty="0"/>
                <a:t>. </a:t>
              </a:r>
              <a:r>
                <a:rPr lang="ko-KR" altLang="en-US" dirty="0"/>
                <a:t>이때 타격감을 주고자 </a:t>
              </a:r>
              <a:r>
                <a:rPr lang="ko-KR" altLang="en-US" dirty="0">
                  <a:solidFill>
                    <a:srgbClr val="FF0000"/>
                  </a:solidFill>
                </a:rPr>
                <a:t>오브젝트의 움직임 및 충돌과 상호작용 </a:t>
              </a:r>
              <a:r>
                <a:rPr lang="ko-KR" altLang="en-US" dirty="0"/>
                <a:t>하는 배리어 </a:t>
              </a:r>
              <a:r>
                <a:rPr lang="en-US" altLang="ko-KR" dirty="0"/>
                <a:t>VFX</a:t>
              </a:r>
              <a:r>
                <a:rPr lang="ko-KR" altLang="en-US" dirty="0"/>
                <a:t>를 </a:t>
              </a:r>
              <a:endParaRPr lang="en-US" altLang="ko-KR" dirty="0"/>
            </a:p>
            <a:p>
              <a:r>
                <a:rPr lang="ko-KR" altLang="en-US" dirty="0">
                  <a:solidFill>
                    <a:srgbClr val="FF0000"/>
                  </a:solidFill>
                </a:rPr>
                <a:t>  </a:t>
              </a:r>
              <a:r>
                <a:rPr lang="ko-KR" altLang="en-US" dirty="0" err="1">
                  <a:solidFill>
                    <a:srgbClr val="FF0000"/>
                  </a:solidFill>
                </a:rPr>
                <a:t>쉐이더</a:t>
              </a:r>
              <a:r>
                <a:rPr lang="ko-KR" altLang="en-US" dirty="0">
                  <a:solidFill>
                    <a:srgbClr val="FF0000"/>
                  </a:solidFill>
                </a:rPr>
                <a:t> 그래프로 </a:t>
              </a:r>
              <a:r>
                <a:rPr lang="ko-KR" altLang="en-US" dirty="0"/>
                <a:t>구현하고자 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D7D30D-3BDC-4A02-B8C3-0271D7F65BE3}"/>
                </a:ext>
              </a:extLst>
            </p:cNvPr>
            <p:cNvSpPr txBox="1"/>
            <p:nvPr/>
          </p:nvSpPr>
          <p:spPr>
            <a:xfrm>
              <a:off x="1090858" y="1130178"/>
              <a:ext cx="3422111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건물을 덮고 있는 배리어 </a:t>
              </a:r>
              <a:r>
                <a:rPr lang="en-US" altLang="ko-KR" b="1" dirty="0">
                  <a:solidFill>
                    <a:schemeClr val="bg1"/>
                  </a:solidFill>
                </a:rPr>
                <a:t>VFX</a:t>
              </a:r>
              <a:r>
                <a:rPr lang="ko-KR" altLang="en-US" b="1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24D0B77-C368-4AF9-9FB3-DE3ACA1AD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7" y="2193645"/>
            <a:ext cx="5003968" cy="247071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66ACA2-7CCF-47B8-A275-1EBAC65AA942}"/>
              </a:ext>
            </a:extLst>
          </p:cNvPr>
          <p:cNvGrpSpPr/>
          <p:nvPr/>
        </p:nvGrpSpPr>
        <p:grpSpPr>
          <a:xfrm>
            <a:off x="6455330" y="844484"/>
            <a:ext cx="5474816" cy="5922343"/>
            <a:chOff x="417124" y="1122221"/>
            <a:chExt cx="5050429" cy="546326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B27D7DD-25E9-4241-A97C-A23EA8604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F90345-118F-4976-A0DD-55B257D1BD19}"/>
                </a:ext>
              </a:extLst>
            </p:cNvPr>
            <p:cNvSpPr txBox="1"/>
            <p:nvPr/>
          </p:nvSpPr>
          <p:spPr>
            <a:xfrm>
              <a:off x="417124" y="5130903"/>
              <a:ext cx="5050429" cy="110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게임 최적화를 위하여 </a:t>
              </a:r>
              <a:r>
                <a:rPr lang="ko-KR" altLang="en-US" dirty="0" err="1">
                  <a:solidFill>
                    <a:srgbClr val="FF0000"/>
                  </a:solidFill>
                </a:rPr>
                <a:t>맵에디터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ko-KR" altLang="en-US" dirty="0" err="1">
                  <a:solidFill>
                    <a:srgbClr val="FF0000"/>
                  </a:solidFill>
                </a:rPr>
                <a:t>씬에서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ko-KR" altLang="en-US" dirty="0" err="1">
                  <a:solidFill>
                    <a:srgbClr val="FF0000"/>
                  </a:solidFill>
                </a:rPr>
                <a:t>맵을</a:t>
              </a:r>
              <a:r>
                <a:rPr lang="ko-KR" altLang="en-US" dirty="0">
                  <a:solidFill>
                    <a:srgbClr val="FF0000"/>
                  </a:solidFill>
                </a:rPr>
                <a:t>    만들고 파일로 저장</a:t>
              </a:r>
              <a:r>
                <a:rPr lang="ko-KR" altLang="en-US" dirty="0"/>
                <a:t>을 한다</a:t>
              </a:r>
              <a:r>
                <a:rPr lang="en-US" altLang="ko-KR" dirty="0"/>
                <a:t>.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만든 파일을 </a:t>
              </a:r>
              <a:r>
                <a:rPr lang="ko-KR" altLang="en-US" dirty="0" err="1"/>
                <a:t>게임씬에서</a:t>
              </a:r>
              <a:r>
                <a:rPr lang="ko-KR" altLang="en-US" dirty="0"/>
                <a:t> 불러와서 </a:t>
              </a:r>
              <a:r>
                <a:rPr lang="ko-KR" altLang="en-US" dirty="0" err="1"/>
                <a:t>맵을</a:t>
              </a:r>
              <a:r>
                <a:rPr lang="ko-KR" altLang="en-US" dirty="0"/>
                <a:t> </a:t>
              </a:r>
              <a:r>
                <a:rPr lang="ko-KR" altLang="en-US" dirty="0" err="1"/>
                <a:t>로딩하는</a:t>
              </a:r>
              <a:r>
                <a:rPr lang="ko-KR" altLang="en-US" dirty="0"/>
                <a:t> 방식을 </a:t>
              </a:r>
              <a:r>
                <a:rPr lang="en-US" altLang="ko-KR" dirty="0"/>
                <a:t>C#</a:t>
              </a:r>
              <a:r>
                <a:rPr lang="ko-KR" altLang="en-US" dirty="0"/>
                <a:t>을 통해 구현하고자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C2021D-86E2-4DF6-AFD1-ED95E90B005E}"/>
                </a:ext>
              </a:extLst>
            </p:cNvPr>
            <p:cNvSpPr txBox="1"/>
            <p:nvPr/>
          </p:nvSpPr>
          <p:spPr>
            <a:xfrm>
              <a:off x="1090858" y="1122221"/>
              <a:ext cx="1598819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맵 에디터 제작</a:t>
              </a:r>
            </a:p>
          </p:txBody>
        </p:sp>
      </p:grpSp>
      <p:pic>
        <p:nvPicPr>
          <p:cNvPr id="51" name="그래픽 50" descr="핀 있는 지도 단색으로 채워진">
            <a:extLst>
              <a:ext uri="{FF2B5EF4-FFF2-40B4-BE49-F238E27FC236}">
                <a16:creationId xmlns:a16="http://schemas.microsoft.com/office/drawing/2014/main" id="{A83E6258-E6EC-4458-A898-D467763A0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82" y="2441031"/>
            <a:ext cx="1966111" cy="196611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ED8A3921-1E97-4291-A2E1-7C4A3C69AB05}"/>
              </a:ext>
            </a:extLst>
          </p:cNvPr>
          <p:cNvGrpSpPr/>
          <p:nvPr/>
        </p:nvGrpSpPr>
        <p:grpSpPr>
          <a:xfrm rot="5400000">
            <a:off x="3496176" y="3790519"/>
            <a:ext cx="5199651" cy="92493"/>
            <a:chOff x="1010238" y="876287"/>
            <a:chExt cx="5199651" cy="92493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58CF9E1-39C2-49A3-B230-7241DE26F12B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B980C79-A8C2-46A6-B5F5-C15AECD7991F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48D7AB6-F6D3-4BDE-87AE-5968CCB435F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067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1F43F7-0692-472E-9AD3-4EB8A46FFB78}"/>
              </a:ext>
            </a:extLst>
          </p:cNvPr>
          <p:cNvGrpSpPr/>
          <p:nvPr/>
        </p:nvGrpSpPr>
        <p:grpSpPr>
          <a:xfrm>
            <a:off x="6475803" y="844484"/>
            <a:ext cx="5474818" cy="5922343"/>
            <a:chOff x="417122" y="1122221"/>
            <a:chExt cx="5050431" cy="546326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476FCE2-EC8F-44BE-BB70-E255F871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E5E8B6-F1F2-49AA-BD82-C69304F35E3A}"/>
                </a:ext>
              </a:extLst>
            </p:cNvPr>
            <p:cNvSpPr txBox="1"/>
            <p:nvPr/>
          </p:nvSpPr>
          <p:spPr>
            <a:xfrm>
              <a:off x="417122" y="5349933"/>
              <a:ext cx="5050429" cy="110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포톤 </a:t>
              </a:r>
              <a:r>
                <a:rPr lang="en-US" altLang="ko-KR" dirty="0"/>
                <a:t>SDK</a:t>
              </a:r>
              <a:r>
                <a:rPr lang="ko-KR" altLang="en-US" dirty="0"/>
                <a:t>를 이용하여 여럿 플랫폼이 한 방에   모이는 </a:t>
              </a:r>
              <a:r>
                <a:rPr lang="ko-KR" altLang="en-US" dirty="0" err="1">
                  <a:solidFill>
                    <a:srgbClr val="FF0000"/>
                  </a:solidFill>
                </a:rPr>
                <a:t>룸기반</a:t>
              </a:r>
              <a:r>
                <a:rPr lang="ko-KR" altLang="en-US" dirty="0">
                  <a:solidFill>
                    <a:srgbClr val="FF0000"/>
                  </a:solidFill>
                </a:rPr>
                <a:t> 다중 플랫폼 크로스플레이 </a:t>
              </a:r>
              <a:r>
                <a:rPr lang="ko-KR" altLang="en-US" dirty="0"/>
                <a:t>서버를 제작하고자 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DCF594-DD92-4BCB-9A98-ABD1A75E4425}"/>
                </a:ext>
              </a:extLst>
            </p:cNvPr>
            <p:cNvSpPr txBox="1"/>
            <p:nvPr/>
          </p:nvSpPr>
          <p:spPr>
            <a:xfrm>
              <a:off x="1090858" y="1122221"/>
              <a:ext cx="3944106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포톤 </a:t>
              </a:r>
              <a:r>
                <a:rPr lang="en-US" altLang="ko-KR" b="1" dirty="0">
                  <a:solidFill>
                    <a:schemeClr val="bg1"/>
                  </a:solidFill>
                </a:rPr>
                <a:t>SDK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이용한 크로스 플레이 서버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FA95E40-5B2F-4310-84D9-F63BD0F46D76}"/>
              </a:ext>
            </a:extLst>
          </p:cNvPr>
          <p:cNvSpPr txBox="1"/>
          <p:nvPr/>
        </p:nvSpPr>
        <p:spPr>
          <a:xfrm>
            <a:off x="190105" y="12792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CEEFD7-0FC7-4710-B88B-666FEEAF37FC}"/>
              </a:ext>
            </a:extLst>
          </p:cNvPr>
          <p:cNvGrpSpPr/>
          <p:nvPr/>
        </p:nvGrpSpPr>
        <p:grpSpPr>
          <a:xfrm>
            <a:off x="169359" y="620201"/>
            <a:ext cx="5467059" cy="92493"/>
            <a:chOff x="742831" y="876287"/>
            <a:chExt cx="5467058" cy="9249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7D6D197-BEB1-44C3-9CE1-402E9F9B8F9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66CD76E-08DC-4BC3-9807-8AA42155CA5D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D0D2DAC-65DC-413D-BA54-E5C55FD33C9D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99BFC9D-7DE9-4BBB-8A89-08857C3DC4A9}"/>
              </a:ext>
            </a:extLst>
          </p:cNvPr>
          <p:cNvGrpSpPr/>
          <p:nvPr/>
        </p:nvGrpSpPr>
        <p:grpSpPr>
          <a:xfrm>
            <a:off x="261852" y="853110"/>
            <a:ext cx="5474818" cy="5913717"/>
            <a:chOff x="417122" y="1130178"/>
            <a:chExt cx="5050431" cy="545530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99BED92-AA65-4FF9-BAF1-DDDE0F52C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2BC570-79BB-4778-A4E3-8B2B3BE312C7}"/>
                </a:ext>
              </a:extLst>
            </p:cNvPr>
            <p:cNvSpPr txBox="1"/>
            <p:nvPr/>
          </p:nvSpPr>
          <p:spPr>
            <a:xfrm>
              <a:off x="417122" y="5349933"/>
              <a:ext cx="5050429" cy="85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아이템 상자가 생성이 될 때 </a:t>
              </a:r>
              <a:r>
                <a:rPr lang="ko-KR" altLang="en-US" dirty="0" err="1">
                  <a:solidFill>
                    <a:srgbClr val="FF0000"/>
                  </a:solidFill>
                </a:rPr>
                <a:t>디졸브</a:t>
              </a:r>
              <a:r>
                <a:rPr lang="ko-KR" altLang="en-US" dirty="0">
                  <a:solidFill>
                    <a:srgbClr val="FF0000"/>
                  </a:solidFill>
                </a:rPr>
                <a:t> 효과를      </a:t>
              </a:r>
              <a:r>
                <a:rPr lang="ko-KR" altLang="en-US" dirty="0"/>
                <a:t>사용하여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ko-KR" altLang="en-US" dirty="0"/>
                <a:t>생성</a:t>
              </a:r>
              <a:r>
                <a:rPr lang="en-US" altLang="ko-KR" dirty="0"/>
                <a:t>,</a:t>
              </a:r>
              <a:r>
                <a:rPr lang="ko-KR" altLang="en-US" dirty="0"/>
                <a:t>소멸 애니메이션을  </a:t>
              </a:r>
              <a:r>
                <a:rPr lang="ko-KR" altLang="en-US" dirty="0" err="1">
                  <a:solidFill>
                    <a:srgbClr val="FF0000"/>
                  </a:solidFill>
                </a:rPr>
                <a:t>쉐이더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   </a:t>
              </a:r>
              <a:r>
                <a:rPr lang="ko-KR" altLang="en-US" dirty="0">
                  <a:solidFill>
                    <a:srgbClr val="FF0000"/>
                  </a:solidFill>
                </a:rPr>
                <a:t>그래프</a:t>
              </a:r>
              <a:r>
                <a:rPr lang="ko-KR" altLang="en-US" dirty="0"/>
                <a:t>를 통해 구현하고자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42F473-5F3C-4C97-A56D-A0B6A60D29EA}"/>
                </a:ext>
              </a:extLst>
            </p:cNvPr>
            <p:cNvSpPr txBox="1"/>
            <p:nvPr/>
          </p:nvSpPr>
          <p:spPr>
            <a:xfrm>
              <a:off x="1090858" y="1130178"/>
              <a:ext cx="1657140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Dissolve Effect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그림 19" descr="실내, 벽, 바닥이(가) 표시된 사진&#10;&#10;자동 생성된 설명">
            <a:extLst>
              <a:ext uri="{FF2B5EF4-FFF2-40B4-BE49-F238E27FC236}">
                <a16:creationId xmlns:a16="http://schemas.microsoft.com/office/drawing/2014/main" id="{86D68BAF-D12B-4E28-8E7A-110D51EE9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8" y="1968296"/>
            <a:ext cx="5202427" cy="2930701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3962F6-39E8-4353-BDCB-DA5A2704B228}"/>
              </a:ext>
            </a:extLst>
          </p:cNvPr>
          <p:cNvGrpSpPr/>
          <p:nvPr/>
        </p:nvGrpSpPr>
        <p:grpSpPr>
          <a:xfrm rot="5400000">
            <a:off x="3496176" y="3790519"/>
            <a:ext cx="5199651" cy="92493"/>
            <a:chOff x="1010238" y="876287"/>
            <a:chExt cx="5199651" cy="92493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3F29B4F-D7DE-4DB9-86CE-C9982FC67952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5F8CDB9-7DBC-48A5-927A-3BE5C07F3916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A232C07-7207-4F7D-980C-8DF1FAFE23BE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98A1748-D9F2-4244-A18C-9C0A2B4EEA47}"/>
              </a:ext>
            </a:extLst>
          </p:cNvPr>
          <p:cNvGrpSpPr/>
          <p:nvPr/>
        </p:nvGrpSpPr>
        <p:grpSpPr>
          <a:xfrm>
            <a:off x="6909276" y="3321755"/>
            <a:ext cx="4607872" cy="977341"/>
            <a:chOff x="6658323" y="3321755"/>
            <a:chExt cx="4607872" cy="977341"/>
          </a:xfrm>
        </p:grpSpPr>
        <p:pic>
          <p:nvPicPr>
            <p:cNvPr id="54" name="그림 53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CCF27054-7A7F-4A16-91D1-9E25F5E94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5322" y="3321755"/>
              <a:ext cx="600873" cy="97734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0763BBB-4406-4E30-BD0F-C17E4C1DB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323" y="3332777"/>
              <a:ext cx="1102777" cy="955298"/>
            </a:xfrm>
            <a:prstGeom prst="rect">
              <a:avLst/>
            </a:prstGeom>
          </p:spPr>
        </p:pic>
        <p:pic>
          <p:nvPicPr>
            <p:cNvPr id="56" name="그래픽 55" descr="서버 단색으로 채워진">
              <a:extLst>
                <a:ext uri="{FF2B5EF4-FFF2-40B4-BE49-F238E27FC236}">
                  <a16:creationId xmlns:a16="http://schemas.microsoft.com/office/drawing/2014/main" id="{FCBB4138-9FF8-406A-B701-B2CFF382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95826" y="3353226"/>
              <a:ext cx="914400" cy="914400"/>
            </a:xfrm>
            <a:prstGeom prst="rect">
              <a:avLst/>
            </a:prstGeom>
          </p:spPr>
        </p:pic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2F3E348-A8C5-4355-BC7C-92919640F65C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>
              <a:off x="7761100" y="3810426"/>
              <a:ext cx="93472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D672EEA-2728-496F-B55A-B95DE7D2EE96}"/>
                </a:ext>
              </a:extLst>
            </p:cNvPr>
            <p:cNvCxnSpPr>
              <a:cxnSpLocks/>
              <a:stCxn id="56" idx="3"/>
              <a:endCxn id="54" idx="1"/>
            </p:cNvCxnSpPr>
            <p:nvPr/>
          </p:nvCxnSpPr>
          <p:spPr>
            <a:xfrm>
              <a:off x="9610226" y="3810426"/>
              <a:ext cx="105509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959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FD7841E-0A01-47E3-A7E8-871787C0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1054322"/>
            <a:ext cx="4966421" cy="5363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타 게임과의 비교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C9F8E88-A288-4782-B0CA-550F243F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98" y="2593598"/>
            <a:ext cx="3770702" cy="25138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4F1D40-C2C2-4E46-916C-1623772247EF}"/>
              </a:ext>
            </a:extLst>
          </p:cNvPr>
          <p:cNvSpPr txBox="1"/>
          <p:nvPr/>
        </p:nvSpPr>
        <p:spPr>
          <a:xfrm>
            <a:off x="1368246" y="10328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타 게임 예시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73557C-1878-489F-95F3-71A26F02CADD}"/>
              </a:ext>
            </a:extLst>
          </p:cNvPr>
          <p:cNvCxnSpPr>
            <a:cxnSpLocks/>
          </p:cNvCxnSpPr>
          <p:nvPr/>
        </p:nvCxnSpPr>
        <p:spPr>
          <a:xfrm flipV="1">
            <a:off x="4466329" y="1613646"/>
            <a:ext cx="1715399" cy="1748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C006B3-10EB-47BD-9E14-0A9156CC066A}"/>
              </a:ext>
            </a:extLst>
          </p:cNvPr>
          <p:cNvCxnSpPr>
            <a:cxnSpLocks/>
          </p:cNvCxnSpPr>
          <p:nvPr/>
        </p:nvCxnSpPr>
        <p:spPr>
          <a:xfrm>
            <a:off x="6181727" y="1613644"/>
            <a:ext cx="5662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9AF0C7-7A62-4E2E-96DF-7A5A1FED2206}"/>
              </a:ext>
            </a:extLst>
          </p:cNvPr>
          <p:cNvGrpSpPr/>
          <p:nvPr/>
        </p:nvGrpSpPr>
        <p:grpSpPr>
          <a:xfrm>
            <a:off x="6747936" y="596299"/>
            <a:ext cx="4583951" cy="2462741"/>
            <a:chOff x="7190708" y="822571"/>
            <a:chExt cx="4162777" cy="22364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25B0A6-4904-4337-8A2C-9D19AF911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26"/>
            <a:stretch/>
          </p:blipFill>
          <p:spPr>
            <a:xfrm>
              <a:off x="7190708" y="861737"/>
              <a:ext cx="4162777" cy="219729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354856-8D01-422C-8AE0-F4449BD7101F}"/>
                </a:ext>
              </a:extLst>
            </p:cNvPr>
            <p:cNvSpPr txBox="1"/>
            <p:nvPr/>
          </p:nvSpPr>
          <p:spPr>
            <a:xfrm>
              <a:off x="7778751" y="822571"/>
              <a:ext cx="870812" cy="33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연관 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0638DF-D603-47C2-8EC7-6E529F5BE6B1}"/>
                </a:ext>
              </a:extLst>
            </p:cNvPr>
            <p:cNvSpPr txBox="1"/>
            <p:nvPr/>
          </p:nvSpPr>
          <p:spPr>
            <a:xfrm>
              <a:off x="7305491" y="1799513"/>
              <a:ext cx="2360011" cy="838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>
                <a:buFontTx/>
                <a:buChar char="-"/>
              </a:pPr>
              <a:r>
                <a:rPr lang="ko-KR" altLang="en-US" dirty="0"/>
                <a:t>아이템을 사용한 전투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난투형 액션 게임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시간 제한 설정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92053B-12D6-45BA-9FF3-4CC017052DC6}"/>
              </a:ext>
            </a:extLst>
          </p:cNvPr>
          <p:cNvGrpSpPr/>
          <p:nvPr/>
        </p:nvGrpSpPr>
        <p:grpSpPr>
          <a:xfrm>
            <a:off x="6747937" y="3553527"/>
            <a:ext cx="4583950" cy="2445489"/>
            <a:chOff x="7190708" y="838237"/>
            <a:chExt cx="4162777" cy="222079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606274-364D-47C5-99E7-D64E7DFFE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26"/>
            <a:stretch/>
          </p:blipFill>
          <p:spPr>
            <a:xfrm>
              <a:off x="7190708" y="861737"/>
              <a:ext cx="4162777" cy="219729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C57D21-E20D-4F4E-8458-B88EF2BDC6FB}"/>
                </a:ext>
              </a:extLst>
            </p:cNvPr>
            <p:cNvSpPr txBox="1"/>
            <p:nvPr/>
          </p:nvSpPr>
          <p:spPr>
            <a:xfrm>
              <a:off x="7778751" y="838237"/>
              <a:ext cx="870812" cy="33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다른 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746EDE-5022-4463-83A4-56C035C0CBC6}"/>
                </a:ext>
              </a:extLst>
            </p:cNvPr>
            <p:cNvSpPr txBox="1"/>
            <p:nvPr/>
          </p:nvSpPr>
          <p:spPr>
            <a:xfrm>
              <a:off x="7305490" y="1642066"/>
              <a:ext cx="2853501" cy="1090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>
                <a:buFontTx/>
                <a:buChar char="-"/>
              </a:pPr>
              <a:r>
                <a:rPr lang="ko-KR" altLang="en-US" dirty="0"/>
                <a:t>건물을 부수는 목표 추가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외형 커스터마이징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아기자기한 느낌의 그래픽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시간별 특별한 이벤트 존재</a:t>
              </a:r>
              <a:endParaRPr lang="en-US" altLang="ko-KR" dirty="0"/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52CAF9-6D09-4C7B-91BB-2EB6A5CA8026}"/>
              </a:ext>
            </a:extLst>
          </p:cNvPr>
          <p:cNvCxnSpPr>
            <a:cxnSpLocks/>
          </p:cNvCxnSpPr>
          <p:nvPr/>
        </p:nvCxnSpPr>
        <p:spPr>
          <a:xfrm>
            <a:off x="4466329" y="4097547"/>
            <a:ext cx="1290722" cy="6916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57592D-39E6-4832-9AC8-D1A6F47D948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57051" y="4789208"/>
            <a:ext cx="9908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65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 환경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1978795" cy="92493"/>
            <a:chOff x="742831" y="876287"/>
            <a:chExt cx="197879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7938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2913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77E403-1874-4DAB-9873-0C8C6CDB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0" y="1384463"/>
            <a:ext cx="1503040" cy="1503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D0632-9729-4D46-8109-3DF3AB7BF88E}"/>
              </a:ext>
            </a:extLst>
          </p:cNvPr>
          <p:cNvSpPr txBox="1"/>
          <p:nvPr/>
        </p:nvSpPr>
        <p:spPr>
          <a:xfrm>
            <a:off x="738921" y="3172375"/>
            <a:ext cx="118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 err="1">
                <a:latin typeface="+mj-ea"/>
                <a:ea typeface="+mj-ea"/>
              </a:rPr>
              <a:t>깃허브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A79B278A-E548-4691-8736-7C1C7960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9543" y="1234011"/>
            <a:ext cx="1673524" cy="16735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63EF9-C470-480B-A3E4-926C17A0E2EF}"/>
              </a:ext>
            </a:extLst>
          </p:cNvPr>
          <p:cNvSpPr txBox="1"/>
          <p:nvPr/>
        </p:nvSpPr>
        <p:spPr>
          <a:xfrm>
            <a:off x="2815169" y="3172375"/>
            <a:ext cx="1902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</a:rPr>
              <a:t>Visual Studio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9E51CE6-1270-4609-B701-4449B4D8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1207" y="1234011"/>
            <a:ext cx="1673524" cy="16735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ABF61-7884-494B-8A35-7F315EA691AE}"/>
              </a:ext>
            </a:extLst>
          </p:cNvPr>
          <p:cNvSpPr txBox="1"/>
          <p:nvPr/>
        </p:nvSpPr>
        <p:spPr>
          <a:xfrm>
            <a:off x="5450512" y="3172375"/>
            <a:ext cx="243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</a:rPr>
              <a:t>Visual Studio code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0492957-3C61-4027-893F-BA5B4932F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8493" y="1414268"/>
            <a:ext cx="2692528" cy="9791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6C9E1A-7D10-4413-BEE0-6767ECC3A898}"/>
              </a:ext>
            </a:extLst>
          </p:cNvPr>
          <p:cNvSpPr txBox="1"/>
          <p:nvPr/>
        </p:nvSpPr>
        <p:spPr>
          <a:xfrm>
            <a:off x="8785116" y="3172375"/>
            <a:ext cx="235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Unity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7A3751-3B26-4500-BAA9-6DCC0F12031A}"/>
              </a:ext>
            </a:extLst>
          </p:cNvPr>
          <p:cNvGrpSpPr/>
          <p:nvPr/>
        </p:nvGrpSpPr>
        <p:grpSpPr>
          <a:xfrm>
            <a:off x="3243562" y="4159557"/>
            <a:ext cx="1359505" cy="1836707"/>
            <a:chOff x="3509919" y="4240670"/>
            <a:chExt cx="1359505" cy="183670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682EBC-CBF5-4E30-ADAB-95271398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919" y="4240670"/>
              <a:ext cx="1359505" cy="132551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665847-3B8E-46BB-BA6B-B2249DB3A5CD}"/>
                </a:ext>
              </a:extLst>
            </p:cNvPr>
            <p:cNvSpPr txBox="1"/>
            <p:nvPr/>
          </p:nvSpPr>
          <p:spPr>
            <a:xfrm>
              <a:off x="3617754" y="5738823"/>
              <a:ext cx="11438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>
                  <a:latin typeface="Open Sans" panose="020B0604020202020204" pitchFamily="34" charset="0"/>
                  <a:ea typeface="+mj-ea"/>
                </a:rPr>
                <a:t>포토샵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A361D4-A1B1-458A-9253-1B83E9F46A80}"/>
              </a:ext>
            </a:extLst>
          </p:cNvPr>
          <p:cNvGrpSpPr/>
          <p:nvPr/>
        </p:nvGrpSpPr>
        <p:grpSpPr>
          <a:xfrm>
            <a:off x="5061916" y="4164322"/>
            <a:ext cx="1469769" cy="1831942"/>
            <a:chOff x="5178294" y="4245435"/>
            <a:chExt cx="1469769" cy="183194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161918C-47B4-420F-8A11-E015BB78A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87" y="4245435"/>
              <a:ext cx="1317580" cy="13439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932A54-EFC9-4F22-A5F5-B69D544EB747}"/>
                </a:ext>
              </a:extLst>
            </p:cNvPr>
            <p:cNvSpPr txBox="1"/>
            <p:nvPr/>
          </p:nvSpPr>
          <p:spPr>
            <a:xfrm>
              <a:off x="5178294" y="5738823"/>
              <a:ext cx="1469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 err="1">
                  <a:latin typeface="Open Sans" panose="020B0604020202020204" pitchFamily="34" charset="0"/>
                  <a:ea typeface="+mj-ea"/>
                </a:rPr>
                <a:t>지브러쉬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5F465D-AA29-470B-89CE-2CF17B724BF5}"/>
              </a:ext>
            </a:extLst>
          </p:cNvPr>
          <p:cNvGrpSpPr/>
          <p:nvPr/>
        </p:nvGrpSpPr>
        <p:grpSpPr>
          <a:xfrm>
            <a:off x="461256" y="4536566"/>
            <a:ext cx="2323457" cy="1459698"/>
            <a:chOff x="738920" y="4617679"/>
            <a:chExt cx="2323457" cy="145969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4D4691-BB5A-4923-B0DA-D0C70B80D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7492" r="9983" b="24679"/>
            <a:stretch/>
          </p:blipFill>
          <p:spPr>
            <a:xfrm>
              <a:off x="738920" y="4617679"/>
              <a:ext cx="2323457" cy="69619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CFAE68-0ADA-463D-8DBA-6A578E6AEA6E}"/>
                </a:ext>
              </a:extLst>
            </p:cNvPr>
            <p:cNvSpPr txBox="1"/>
            <p:nvPr/>
          </p:nvSpPr>
          <p:spPr>
            <a:xfrm>
              <a:off x="1215377" y="5738823"/>
              <a:ext cx="136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en-US" altLang="ko-KR" sz="1600" b="1" dirty="0">
                  <a:latin typeface="Open Sans" panose="020B0604020202020204" pitchFamily="34" charset="0"/>
                </a:rPr>
                <a:t>3D</a:t>
              </a:r>
              <a:r>
                <a:rPr lang="ko-KR" altLang="en-US" sz="1600" b="1" dirty="0">
                  <a:latin typeface="Open Sans" panose="020B0604020202020204" pitchFamily="34" charset="0"/>
                </a:rPr>
                <a:t> </a:t>
              </a:r>
              <a:r>
                <a:rPr lang="en-US" altLang="ko-KR" sz="1600" b="1" dirty="0">
                  <a:latin typeface="Open Sans" panose="020B0604020202020204" pitchFamily="34" charset="0"/>
                </a:rPr>
                <a:t>MAX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0CCDF9-723F-4332-94B5-A8598B4E88B0}"/>
              </a:ext>
            </a:extLst>
          </p:cNvPr>
          <p:cNvGrpSpPr/>
          <p:nvPr/>
        </p:nvGrpSpPr>
        <p:grpSpPr>
          <a:xfrm>
            <a:off x="6990534" y="4136407"/>
            <a:ext cx="1713332" cy="1859857"/>
            <a:chOff x="6648063" y="4217520"/>
            <a:chExt cx="1713332" cy="18598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BFA8194-29DA-413F-9035-EE9F32FD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181" y="4217520"/>
              <a:ext cx="1397099" cy="139709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7B7CAB-6C4C-40A7-887A-E98967C2FFA0}"/>
                </a:ext>
              </a:extLst>
            </p:cNvPr>
            <p:cNvSpPr txBox="1"/>
            <p:nvPr/>
          </p:nvSpPr>
          <p:spPr>
            <a:xfrm>
              <a:off x="6648063" y="5738823"/>
              <a:ext cx="1713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 err="1">
                  <a:latin typeface="Open Sans" panose="020B0604020202020204" pitchFamily="34" charset="0"/>
                  <a:ea typeface="+mj-ea"/>
                </a:rPr>
                <a:t>섭스페인트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425A8C-E4F1-48D1-B62A-D5E4CBCB44D4}"/>
              </a:ext>
            </a:extLst>
          </p:cNvPr>
          <p:cNvGrpSpPr/>
          <p:nvPr/>
        </p:nvGrpSpPr>
        <p:grpSpPr>
          <a:xfrm>
            <a:off x="9162713" y="4536566"/>
            <a:ext cx="2105025" cy="1459699"/>
            <a:chOff x="8508724" y="4617678"/>
            <a:chExt cx="2105025" cy="14596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DA1D56-F66C-4FF5-AC86-576FFE295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724" y="4617678"/>
              <a:ext cx="2105025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A0C292-91DB-417A-8E00-91661C2A7D18}"/>
                </a:ext>
              </a:extLst>
            </p:cNvPr>
            <p:cNvSpPr txBox="1"/>
            <p:nvPr/>
          </p:nvSpPr>
          <p:spPr>
            <a:xfrm>
              <a:off x="8704570" y="5738823"/>
              <a:ext cx="1713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>
                  <a:latin typeface="Open Sans" panose="020B0604020202020204" pitchFamily="34" charset="0"/>
                  <a:ea typeface="+mj-ea"/>
                </a:rPr>
                <a:t>포톤 </a:t>
              </a:r>
              <a:r>
                <a:rPr lang="en-US" altLang="ko-KR" sz="1600" b="1" dirty="0">
                  <a:latin typeface="Open Sans" panose="020B0604020202020204" pitchFamily="34" charset="0"/>
                  <a:ea typeface="+mj-ea"/>
                </a:rPr>
                <a:t>SDK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04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개인별 준비 사항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4834989-10D7-4E9A-880C-F1FDB81B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799097"/>
              </p:ext>
            </p:extLst>
          </p:nvPr>
        </p:nvGraphicFramePr>
        <p:xfrm>
          <a:off x="190122" y="1332140"/>
          <a:ext cx="11869092" cy="4883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273">
                  <a:extLst>
                    <a:ext uri="{9D8B030D-6E8A-4147-A177-3AD203B41FA5}">
                      <a16:colId xmlns:a16="http://schemas.microsoft.com/office/drawing/2014/main" val="2838508166"/>
                    </a:ext>
                  </a:extLst>
                </a:gridCol>
                <a:gridCol w="2967273">
                  <a:extLst>
                    <a:ext uri="{9D8B030D-6E8A-4147-A177-3AD203B41FA5}">
                      <a16:colId xmlns:a16="http://schemas.microsoft.com/office/drawing/2014/main" val="3306874189"/>
                    </a:ext>
                  </a:extLst>
                </a:gridCol>
                <a:gridCol w="2967273">
                  <a:extLst>
                    <a:ext uri="{9D8B030D-6E8A-4147-A177-3AD203B41FA5}">
                      <a16:colId xmlns:a16="http://schemas.microsoft.com/office/drawing/2014/main" val="1352705363"/>
                    </a:ext>
                  </a:extLst>
                </a:gridCol>
                <a:gridCol w="2967273">
                  <a:extLst>
                    <a:ext uri="{9D8B030D-6E8A-4147-A177-3AD203B41FA5}">
                      <a16:colId xmlns:a16="http://schemas.microsoft.com/office/drawing/2014/main" val="1878682791"/>
                    </a:ext>
                  </a:extLst>
                </a:gridCol>
              </a:tblGrid>
              <a:tr h="39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윤장혁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김호진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양현석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김석현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637434"/>
                  </a:ext>
                </a:extLst>
              </a:tr>
              <a:tr h="2385878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c,c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++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프로그래밍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기획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운영체제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알고리즘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네트워크 기초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게임 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게임 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애니메이션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인공지능 수강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c,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 err="1"/>
                        <a:t>STl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marR="0" lvl="0" indent="-28575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게임 사운드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게임 기획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 프로그래밍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 수강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16471"/>
                  </a:ext>
                </a:extLst>
              </a:tr>
              <a:tr h="1839964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개인 준비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유니티 개인 프로젝트 진행중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유니티 공식 채널에서</a:t>
                      </a:r>
                      <a:b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URP Shader Training </a:t>
                      </a:r>
                      <a:r>
                        <a:rPr lang="ko-KR" altLang="en-US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수강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/>
                        <a:t>&lt;</a:t>
                      </a:r>
                      <a:r>
                        <a:rPr lang="ko-KR" altLang="en-US" sz="1400" b="1" dirty="0"/>
                        <a:t>개인 준비</a:t>
                      </a:r>
                      <a:r>
                        <a:rPr lang="en-US" altLang="ko-KR" sz="1400" b="1" dirty="0"/>
                        <a:t>&gt;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책을 통한 유니티 자습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/>
                        <a:t>&lt;</a:t>
                      </a:r>
                      <a:r>
                        <a:rPr lang="ko-KR" altLang="en-US" sz="1400" b="1" dirty="0"/>
                        <a:t>개인 준비</a:t>
                      </a:r>
                      <a:r>
                        <a:rPr lang="en-US" altLang="ko-KR" sz="1400" b="1" dirty="0"/>
                        <a:t>&gt;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책을 통한 유니티 자습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&lt;</a:t>
                      </a:r>
                      <a:r>
                        <a:rPr lang="ko-KR" altLang="en-US" sz="1400" b="1" dirty="0"/>
                        <a:t>개인 준비</a:t>
                      </a:r>
                      <a:r>
                        <a:rPr lang="en-US" altLang="ko-KR" sz="1400" b="1" dirty="0"/>
                        <a:t>&gt;</a:t>
                      </a:r>
                      <a:endParaRPr lang="en-US" altLang="ko-KR" sz="14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dirty="0" err="1"/>
                        <a:t>콜로소</a:t>
                      </a:r>
                      <a:r>
                        <a:rPr lang="ko-KR" altLang="en-US" sz="1400" dirty="0"/>
                        <a:t> 강의를 통한 </a:t>
                      </a:r>
                      <a:r>
                        <a:rPr lang="ko-KR" altLang="en-US" sz="1400" dirty="0" err="1"/>
                        <a:t>섭스페인트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err="1"/>
                        <a:t>지브러쉬등</a:t>
                      </a:r>
                      <a:r>
                        <a:rPr lang="ko-KR" altLang="en-US" sz="1400" dirty="0"/>
                        <a:t> 그래픽 툴 자습</a:t>
                      </a:r>
                      <a:endParaRPr lang="en-US" altLang="ko-KR" sz="14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6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69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4316547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008B199-F6B3-49E6-A737-1EBEFC817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28365"/>
              </p:ext>
            </p:extLst>
          </p:nvPr>
        </p:nvGraphicFramePr>
        <p:xfrm>
          <a:off x="215660" y="1815215"/>
          <a:ext cx="11749180" cy="359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7295">
                  <a:extLst>
                    <a:ext uri="{9D8B030D-6E8A-4147-A177-3AD203B41FA5}">
                      <a16:colId xmlns:a16="http://schemas.microsoft.com/office/drawing/2014/main" val="520965376"/>
                    </a:ext>
                  </a:extLst>
                </a:gridCol>
                <a:gridCol w="2937295">
                  <a:extLst>
                    <a:ext uri="{9D8B030D-6E8A-4147-A177-3AD203B41FA5}">
                      <a16:colId xmlns:a16="http://schemas.microsoft.com/office/drawing/2014/main" val="1728580766"/>
                    </a:ext>
                  </a:extLst>
                </a:gridCol>
                <a:gridCol w="2937295">
                  <a:extLst>
                    <a:ext uri="{9D8B030D-6E8A-4147-A177-3AD203B41FA5}">
                      <a16:colId xmlns:a16="http://schemas.microsoft.com/office/drawing/2014/main" val="3512048157"/>
                    </a:ext>
                  </a:extLst>
                </a:gridCol>
                <a:gridCol w="2937295">
                  <a:extLst>
                    <a:ext uri="{9D8B030D-6E8A-4147-A177-3AD203B41FA5}">
                      <a16:colId xmlns:a16="http://schemas.microsoft.com/office/drawing/2014/main" val="379080070"/>
                    </a:ext>
                  </a:extLst>
                </a:gridCol>
              </a:tblGrid>
              <a:tr h="426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윤장혁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김호진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양현석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김석현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02660"/>
                  </a:ext>
                </a:extLst>
              </a:tr>
              <a:tr h="3140799">
                <a:tc>
                  <a:txBody>
                    <a:bodyPr/>
                    <a:lstStyle/>
                    <a:p>
                      <a:pPr marL="285737" indent="-285737">
                        <a:buFontTx/>
                        <a:buChar char="-"/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배리어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VFX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게임매니저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아이템 상자 효과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보조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37" indent="-285737">
                        <a:buFontTx/>
                        <a:buChar char="-"/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크로스 플레이 서버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서버 로비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모바일용 클라이언트 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b="1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1" dirty="0"/>
                        <a:t>맵 에디터 제작</a:t>
                      </a:r>
                      <a:endParaRPr lang="en-US" altLang="ko-KR" sz="1600" b="1" dirty="0"/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 클라이언트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오브젝트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디스트럭션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아이템 효과 처리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맵에디터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37" indent="-285737">
                        <a:buFontTx/>
                        <a:buChar char="-"/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모델링제작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아이템 모델링제작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애니메이션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배경 모델링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리소스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스킨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9277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BAE453-DDC9-461B-A0D3-05F1DCABA1B4}"/>
              </a:ext>
            </a:extLst>
          </p:cNvPr>
          <p:cNvCxnSpPr>
            <a:cxnSpLocks/>
          </p:cNvCxnSpPr>
          <p:nvPr/>
        </p:nvCxnSpPr>
        <p:spPr>
          <a:xfrm>
            <a:off x="655610" y="2320500"/>
            <a:ext cx="2001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D5903E-C957-4C29-9F7A-63AFB2CAA67B}"/>
              </a:ext>
            </a:extLst>
          </p:cNvPr>
          <p:cNvCxnSpPr>
            <a:cxnSpLocks/>
          </p:cNvCxnSpPr>
          <p:nvPr/>
        </p:nvCxnSpPr>
        <p:spPr>
          <a:xfrm>
            <a:off x="3604885" y="2320500"/>
            <a:ext cx="2001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3D82FD6-9F18-451A-9E3F-6A8304715FE7}"/>
              </a:ext>
            </a:extLst>
          </p:cNvPr>
          <p:cNvCxnSpPr>
            <a:cxnSpLocks/>
          </p:cNvCxnSpPr>
          <p:nvPr/>
        </p:nvCxnSpPr>
        <p:spPr>
          <a:xfrm>
            <a:off x="6554160" y="2320500"/>
            <a:ext cx="2001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4FDA00-9DC6-4933-B090-32206EACC6AE}"/>
              </a:ext>
            </a:extLst>
          </p:cNvPr>
          <p:cNvCxnSpPr>
            <a:cxnSpLocks/>
          </p:cNvCxnSpPr>
          <p:nvPr/>
        </p:nvCxnSpPr>
        <p:spPr>
          <a:xfrm>
            <a:off x="9503436" y="2320500"/>
            <a:ext cx="2001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055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4316547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C46ECB8-699C-4A55-A2C0-BE8751E9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" y="1243625"/>
            <a:ext cx="11774875" cy="43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B874ED-9CC4-4066-97AF-99B2E14A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4" y="695361"/>
            <a:ext cx="5106551" cy="56629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6DAD1-EB88-40A9-898B-44FA0C162B9D}"/>
              </a:ext>
            </a:extLst>
          </p:cNvPr>
          <p:cNvSpPr/>
          <p:nvPr/>
        </p:nvSpPr>
        <p:spPr>
          <a:xfrm>
            <a:off x="2682245" y="3179133"/>
            <a:ext cx="6806243" cy="85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4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7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자료 출처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2026027" cy="92493"/>
            <a:chOff x="742831" y="876287"/>
            <a:chExt cx="202602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84104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7636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DB69FA-C7E9-43A3-80B7-019AD71AAB49}"/>
              </a:ext>
            </a:extLst>
          </p:cNvPr>
          <p:cNvSpPr txBox="1"/>
          <p:nvPr/>
        </p:nvSpPr>
        <p:spPr>
          <a:xfrm>
            <a:off x="91367" y="1000476"/>
            <a:ext cx="986847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랜드 마크 이미지</a:t>
            </a:r>
          </a:p>
          <a:p>
            <a:r>
              <a:rPr lang="en-US" altLang="ko-KR" sz="1200" dirty="0"/>
              <a:t>https://www.pinterest.co.kr/pin/310396599328298934/</a:t>
            </a:r>
          </a:p>
          <a:p>
            <a:r>
              <a:rPr lang="ko-KR" altLang="en-US" sz="1200" dirty="0"/>
              <a:t>배리어 </a:t>
            </a:r>
            <a:r>
              <a:rPr lang="en-US" altLang="ko-KR" sz="1200" dirty="0"/>
              <a:t>VFX</a:t>
            </a:r>
            <a:r>
              <a:rPr lang="ko-KR" altLang="en-US" sz="1200" dirty="0"/>
              <a:t>기술 예시 이미지</a:t>
            </a:r>
          </a:p>
          <a:p>
            <a:r>
              <a:rPr lang="en-US" altLang="ko-KR" sz="1200" dirty="0"/>
              <a:t>https://tenor.com/bCQVl.gif</a:t>
            </a:r>
          </a:p>
          <a:p>
            <a:r>
              <a:rPr lang="ko-KR" altLang="en-US" sz="1200" dirty="0" err="1"/>
              <a:t>디졸브효과</a:t>
            </a:r>
            <a:r>
              <a:rPr lang="ko-KR" altLang="en-US" sz="1200" dirty="0"/>
              <a:t> 예시 이미지</a:t>
            </a:r>
          </a:p>
          <a:p>
            <a:r>
              <a:rPr lang="en-US" altLang="ko-KR" sz="1200" dirty="0"/>
              <a:t>https://danielilett.com/2020-04-15-tut5-4-urp-dissolve/</a:t>
            </a:r>
          </a:p>
          <a:p>
            <a:r>
              <a:rPr lang="ko-KR" altLang="en-US" sz="1200" dirty="0"/>
              <a:t>소모형 아이템 이미지</a:t>
            </a:r>
          </a:p>
          <a:p>
            <a:r>
              <a:rPr lang="en-US" altLang="ko-KR" sz="1200" dirty="0"/>
              <a:t>https://www.freepik.com/free-vector/fresh-meat-marble-beef-steak-isolated-white-background-big-piece-raw-beef_4758437.htm#page=1&amp;</a:t>
            </a:r>
            <a:br>
              <a:rPr lang="en-US" altLang="ko-KR" sz="1200" dirty="0"/>
            </a:br>
            <a:r>
              <a:rPr lang="en-US" altLang="ko-KR" sz="1200" dirty="0"/>
              <a:t>query=meat&amp;position=8&amp;from_view=search</a:t>
            </a:r>
          </a:p>
          <a:p>
            <a:r>
              <a:rPr lang="ko-KR" altLang="en-US" sz="1200" dirty="0"/>
              <a:t>설치아이템 이미지</a:t>
            </a:r>
          </a:p>
          <a:p>
            <a:r>
              <a:rPr lang="en-US" altLang="ko-KR" sz="1200" dirty="0"/>
              <a:t>https://www.pinterest.co.kr/pin/112097478212785918/</a:t>
            </a:r>
          </a:p>
          <a:p>
            <a:r>
              <a:rPr lang="ko-KR" altLang="en-US" sz="1200" dirty="0" err="1"/>
              <a:t>포션아이템</a:t>
            </a:r>
            <a:r>
              <a:rPr lang="ko-KR" altLang="en-US" sz="1200" dirty="0"/>
              <a:t> 이미지</a:t>
            </a:r>
          </a:p>
          <a:p>
            <a:r>
              <a:rPr lang="en-US" altLang="ko-KR" sz="1200" dirty="0"/>
              <a:t>https://www.pinterest.co.kr/pin/540924605249358511/</a:t>
            </a:r>
          </a:p>
          <a:p>
            <a:r>
              <a:rPr lang="ko-KR" altLang="en-US" sz="1200" dirty="0"/>
              <a:t>망치 이미지</a:t>
            </a:r>
          </a:p>
          <a:p>
            <a:r>
              <a:rPr lang="en-US" altLang="ko-KR" sz="1200" dirty="0"/>
              <a:t>https://www.pinterest.co.kr/pin/155303887428448085/</a:t>
            </a:r>
          </a:p>
          <a:p>
            <a:r>
              <a:rPr lang="ko-KR" altLang="en-US" sz="1200" dirty="0" err="1"/>
              <a:t>키모드</a:t>
            </a:r>
            <a:r>
              <a:rPr lang="ko-KR" altLang="en-US" sz="1200" dirty="0"/>
              <a:t> 이미지 출처</a:t>
            </a:r>
          </a:p>
          <a:p>
            <a:r>
              <a:rPr lang="en-US" altLang="ko-KR" sz="1200" dirty="0"/>
              <a:t>https://www.apple.com/kr/shop/product/MQ052KH/A/magic-keyboard-with-numeric-keypad-%ED%95%9C%EA%B5%AD%EC%96%B4</a:t>
            </a:r>
          </a:p>
          <a:p>
            <a:r>
              <a:rPr lang="ko-KR" altLang="en-US" sz="1200" dirty="0"/>
              <a:t>타워 이미지</a:t>
            </a:r>
          </a:p>
          <a:p>
            <a:r>
              <a:rPr lang="en-US" altLang="ko-KR" sz="1200" dirty="0"/>
              <a:t>https://memshot.tistory.com/2</a:t>
            </a:r>
          </a:p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아이콘</a:t>
            </a:r>
          </a:p>
          <a:p>
            <a:r>
              <a:rPr lang="en-US" altLang="ko-KR" sz="1200" dirty="0"/>
              <a:t>https://www.flaticon.com/kr/free-icon/github-logo_25231</a:t>
            </a:r>
          </a:p>
          <a:p>
            <a:r>
              <a:rPr lang="ko-KR" altLang="en-US" sz="1200" dirty="0"/>
              <a:t>건물 </a:t>
            </a:r>
            <a:r>
              <a:rPr lang="en-US" altLang="ko-KR" sz="1200" dirty="0"/>
              <a:t>destruction</a:t>
            </a:r>
            <a:r>
              <a:rPr lang="ko-KR" altLang="en-US" sz="1200" dirty="0"/>
              <a:t>설명 </a:t>
            </a:r>
            <a:r>
              <a:rPr lang="en-US" altLang="ko-KR" sz="1200" dirty="0"/>
              <a:t>gif</a:t>
            </a:r>
          </a:p>
          <a:p>
            <a:r>
              <a:rPr lang="en-US" altLang="ko-KR" sz="1200" dirty="0"/>
              <a:t>https://tenor.com/view/reptar-city-rugrats-90s-destruction-gif-3469005</a:t>
            </a:r>
          </a:p>
          <a:p>
            <a:r>
              <a:rPr lang="ko-KR" altLang="en-US" sz="1200" dirty="0" err="1"/>
              <a:t>쉴드</a:t>
            </a:r>
            <a:r>
              <a:rPr lang="ko-KR" altLang="en-US" sz="1200" dirty="0"/>
              <a:t> 이펙트 설명</a:t>
            </a:r>
          </a:p>
          <a:p>
            <a:r>
              <a:rPr lang="en-US" altLang="ko-KR" sz="1200" dirty="0"/>
              <a:t>https://tenor.com/view/shield-dnd-dungeon-and-dragons-gif-17136577</a:t>
            </a:r>
          </a:p>
          <a:p>
            <a:r>
              <a:rPr lang="ko-KR" altLang="en-US" sz="1200" dirty="0"/>
              <a:t>야숨 이미지</a:t>
            </a:r>
          </a:p>
          <a:p>
            <a:r>
              <a:rPr lang="en-US" altLang="ko-KR" sz="1200" dirty="0">
                <a:hlinkClick r:id="rId2"/>
              </a:rPr>
              <a:t>https://youtu.be/CKYjsB0ZJ7I</a:t>
            </a:r>
            <a:endParaRPr lang="en-US" altLang="ko-KR" sz="1200" dirty="0"/>
          </a:p>
          <a:p>
            <a:r>
              <a:rPr lang="ko-KR" altLang="en-US" sz="1200" dirty="0" err="1"/>
              <a:t>그외의</a:t>
            </a:r>
            <a:r>
              <a:rPr lang="ko-KR" altLang="en-US" sz="1200" dirty="0"/>
              <a:t> 리소스 자체제작</a:t>
            </a:r>
          </a:p>
        </p:txBody>
      </p:sp>
    </p:spTree>
    <p:extLst>
      <p:ext uri="{BB962C8B-B14F-4D97-AF65-F5344CB8AC3E}">
        <p14:creationId xmlns:p14="http://schemas.microsoft.com/office/powerpoint/2010/main" val="341137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483349" y="20644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935ACEF-C26A-487C-8170-BD4DA8471B9C}"/>
              </a:ext>
            </a:extLst>
          </p:cNvPr>
          <p:cNvGrpSpPr/>
          <p:nvPr/>
        </p:nvGrpSpPr>
        <p:grpSpPr>
          <a:xfrm>
            <a:off x="383650" y="738267"/>
            <a:ext cx="9716675" cy="92493"/>
            <a:chOff x="742831" y="876287"/>
            <a:chExt cx="9716675" cy="92493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C8C87B4-3DBD-40FA-8D58-2CCB5B376B1F}"/>
                </a:ext>
              </a:extLst>
            </p:cNvPr>
            <p:cNvCxnSpPr>
              <a:cxnSpLocks/>
            </p:cNvCxnSpPr>
            <p:nvPr/>
          </p:nvCxnSpPr>
          <p:spPr>
            <a:xfrm>
              <a:off x="832928" y="922533"/>
              <a:ext cx="95360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C0B44DA-34F8-4528-9431-9E7B8A9E1B9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D9FEB48-E037-4D9E-912D-21EF1BCF42AB}"/>
                </a:ext>
              </a:extLst>
            </p:cNvPr>
            <p:cNvSpPr/>
            <p:nvPr/>
          </p:nvSpPr>
          <p:spPr>
            <a:xfrm>
              <a:off x="10367013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F41B426-6FD1-4992-BC75-2E278D9E2A72}"/>
              </a:ext>
            </a:extLst>
          </p:cNvPr>
          <p:cNvGrpSpPr/>
          <p:nvPr/>
        </p:nvGrpSpPr>
        <p:grpSpPr>
          <a:xfrm>
            <a:off x="832928" y="1474481"/>
            <a:ext cx="4747869" cy="467121"/>
            <a:chOff x="832928" y="1474478"/>
            <a:chExt cx="4747869" cy="467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ED854D-5D4C-4254-A55C-FC63105A1619}"/>
                </a:ext>
              </a:extLst>
            </p:cNvPr>
            <p:cNvSpPr txBox="1"/>
            <p:nvPr/>
          </p:nvSpPr>
          <p:spPr>
            <a:xfrm>
              <a:off x="832928" y="1474478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1. </a:t>
              </a:r>
              <a:r>
                <a:rPr lang="ko-KR" altLang="en-US" sz="2400" b="1" dirty="0"/>
                <a:t>연구 목적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912EB8B-59C6-4400-88D8-BB42549C46D0}"/>
                </a:ext>
              </a:extLst>
            </p:cNvPr>
            <p:cNvGrpSpPr/>
            <p:nvPr/>
          </p:nvGrpSpPr>
          <p:grpSpPr>
            <a:xfrm>
              <a:off x="832928" y="1849106"/>
              <a:ext cx="4747869" cy="92493"/>
              <a:chOff x="742831" y="876287"/>
              <a:chExt cx="4747869" cy="92493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00F79BC-3E63-4CDB-9241-67C94D9B8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A1396B24-97C6-4ADB-B644-5A0609C73E4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474A448-C183-4051-8C81-FF7B34586BB2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1B3DE6B-D4D1-41B4-9003-4C2213E53DD4}"/>
              </a:ext>
            </a:extLst>
          </p:cNvPr>
          <p:cNvGrpSpPr/>
          <p:nvPr/>
        </p:nvGrpSpPr>
        <p:grpSpPr>
          <a:xfrm>
            <a:off x="832930" y="2077489"/>
            <a:ext cx="4747869" cy="461665"/>
            <a:chOff x="832928" y="2045004"/>
            <a:chExt cx="4747869" cy="46166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155147-3B70-4836-84B4-8365E4DFEEF2}"/>
                </a:ext>
              </a:extLst>
            </p:cNvPr>
            <p:cNvSpPr txBox="1"/>
            <p:nvPr/>
          </p:nvSpPr>
          <p:spPr>
            <a:xfrm>
              <a:off x="832928" y="2045004"/>
              <a:ext cx="4044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2. </a:t>
              </a:r>
              <a:r>
                <a:rPr lang="ko-KR" altLang="en-US" sz="2400" b="1" dirty="0"/>
                <a:t>게임 소개 및 플레이 방식</a:t>
              </a:r>
              <a:endParaRPr lang="en-US" altLang="ko-KR" sz="2400" b="1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6B4F48B-C565-4F83-AA06-4FCA0713735E}"/>
                </a:ext>
              </a:extLst>
            </p:cNvPr>
            <p:cNvGrpSpPr/>
            <p:nvPr/>
          </p:nvGrpSpPr>
          <p:grpSpPr>
            <a:xfrm>
              <a:off x="832928" y="2405681"/>
              <a:ext cx="4747869" cy="92493"/>
              <a:chOff x="742831" y="876287"/>
              <a:chExt cx="4747869" cy="9249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222F6163-FCBC-4EF7-B2A7-058B2BDF9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3787A074-2E70-45C9-99FC-136FE702E321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B28A4E1-837D-441F-A60B-A8152F5BAB1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85EC86F-D378-4B3A-983D-EB9391B8F6DE}"/>
              </a:ext>
            </a:extLst>
          </p:cNvPr>
          <p:cNvGrpSpPr/>
          <p:nvPr/>
        </p:nvGrpSpPr>
        <p:grpSpPr>
          <a:xfrm>
            <a:off x="832928" y="2675044"/>
            <a:ext cx="4747869" cy="461665"/>
            <a:chOff x="832928" y="2725597"/>
            <a:chExt cx="4747869" cy="46166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5E3DB8-843E-41A2-AC8F-EC0F5A97A14B}"/>
                </a:ext>
              </a:extLst>
            </p:cNvPr>
            <p:cNvSpPr txBox="1"/>
            <p:nvPr/>
          </p:nvSpPr>
          <p:spPr>
            <a:xfrm>
              <a:off x="832931" y="2725597"/>
              <a:ext cx="1891865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3. </a:t>
              </a:r>
              <a:r>
                <a:rPr lang="ko-KR" altLang="en-US" sz="2400" b="1" dirty="0"/>
                <a:t>개발 환경</a:t>
              </a:r>
              <a:endParaRPr lang="en-US" altLang="ko-KR" sz="2400" b="1" dirty="0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E016B91-95B0-4653-8952-C633F6413108}"/>
                </a:ext>
              </a:extLst>
            </p:cNvPr>
            <p:cNvGrpSpPr/>
            <p:nvPr/>
          </p:nvGrpSpPr>
          <p:grpSpPr>
            <a:xfrm>
              <a:off x="832928" y="3077387"/>
              <a:ext cx="4747869" cy="92493"/>
              <a:chOff x="742831" y="876287"/>
              <a:chExt cx="4747869" cy="92493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34587B52-4DC6-487A-B8FF-E1D3DB30A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11A70E3-9776-4E1F-BCC8-C44638BDE24B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326CAF4-3A4D-4140-9A03-835848053013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8D360E6-1BAE-4F39-A725-706A834F2865}"/>
              </a:ext>
            </a:extLst>
          </p:cNvPr>
          <p:cNvGrpSpPr/>
          <p:nvPr/>
        </p:nvGrpSpPr>
        <p:grpSpPr>
          <a:xfrm>
            <a:off x="832928" y="3272597"/>
            <a:ext cx="4747871" cy="461665"/>
            <a:chOff x="832928" y="3353692"/>
            <a:chExt cx="4747869" cy="46166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AB366-8E3E-4DA9-96C0-DD28A1B37AC6}"/>
                </a:ext>
              </a:extLst>
            </p:cNvPr>
            <p:cNvSpPr txBox="1"/>
            <p:nvPr/>
          </p:nvSpPr>
          <p:spPr>
            <a:xfrm>
              <a:off x="832929" y="3353692"/>
              <a:ext cx="4310794" cy="46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4. </a:t>
              </a:r>
              <a:r>
                <a:rPr lang="ko-KR" altLang="en-US" sz="2400" b="1" dirty="0"/>
                <a:t>기술적 요소</a:t>
              </a:r>
              <a:r>
                <a:rPr lang="en-US" altLang="ko-KR" sz="2400" b="1" dirty="0"/>
                <a:t>, </a:t>
              </a:r>
              <a:r>
                <a:rPr lang="ko-KR" altLang="en-US" sz="2400" b="1" dirty="0"/>
                <a:t>중점 연구분야</a:t>
              </a:r>
              <a:endParaRPr lang="en-US" altLang="ko-KR" sz="2400" b="1" dirty="0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F457F80-07A4-4015-8B9F-AD4A95A53471}"/>
                </a:ext>
              </a:extLst>
            </p:cNvPr>
            <p:cNvGrpSpPr/>
            <p:nvPr/>
          </p:nvGrpSpPr>
          <p:grpSpPr>
            <a:xfrm>
              <a:off x="832928" y="3695723"/>
              <a:ext cx="4747869" cy="92493"/>
              <a:chOff x="742831" y="876287"/>
              <a:chExt cx="4747869" cy="92493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AE49EA-C96D-4B75-9474-F45E79A35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C406BCE-0040-407E-9CED-8C99A2D2D1C6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B618608A-ECD8-4526-8526-47DEC2F0D43A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0DAD76C-BCC4-4A36-A667-B244A57AA3AD}"/>
              </a:ext>
            </a:extLst>
          </p:cNvPr>
          <p:cNvGrpSpPr/>
          <p:nvPr/>
        </p:nvGrpSpPr>
        <p:grpSpPr>
          <a:xfrm>
            <a:off x="832928" y="4467710"/>
            <a:ext cx="4747869" cy="461665"/>
            <a:chOff x="832928" y="3924218"/>
            <a:chExt cx="4747869" cy="46166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5AA3F1-4E86-436D-9071-104ADEB9919E}"/>
                </a:ext>
              </a:extLst>
            </p:cNvPr>
            <p:cNvSpPr txBox="1"/>
            <p:nvPr/>
          </p:nvSpPr>
          <p:spPr>
            <a:xfrm>
              <a:off x="832929" y="3924218"/>
              <a:ext cx="2903359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6. </a:t>
              </a:r>
              <a:r>
                <a:rPr lang="ko-KR" altLang="en-US" sz="2400" b="1" dirty="0"/>
                <a:t>개인별 준비 현황</a:t>
              </a:r>
              <a:endParaRPr lang="en-US" altLang="ko-KR" sz="2400" b="1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5429088-1A19-4EAA-B29F-08F1AA5640C5}"/>
                </a:ext>
              </a:extLst>
            </p:cNvPr>
            <p:cNvGrpSpPr/>
            <p:nvPr/>
          </p:nvGrpSpPr>
          <p:grpSpPr>
            <a:xfrm>
              <a:off x="832928" y="4277652"/>
              <a:ext cx="4747869" cy="92493"/>
              <a:chOff x="742831" y="876287"/>
              <a:chExt cx="4747869" cy="92493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043E019-1E81-4B50-AEF3-DF49E32E7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7AD0E45-A425-4F99-94F1-9B6C18C6D013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272B48E-A830-49AA-B0D3-503BFEED4FF0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8732B84-2041-43DA-B92F-1B1FE395A3A3}"/>
              </a:ext>
            </a:extLst>
          </p:cNvPr>
          <p:cNvGrpSpPr/>
          <p:nvPr/>
        </p:nvGrpSpPr>
        <p:grpSpPr>
          <a:xfrm>
            <a:off x="832928" y="3870149"/>
            <a:ext cx="4747869" cy="461665"/>
            <a:chOff x="832928" y="4494744"/>
            <a:chExt cx="4747869" cy="46166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1AA43EC-532F-4DC8-902D-DFD2EEF8207C}"/>
                </a:ext>
              </a:extLst>
            </p:cNvPr>
            <p:cNvSpPr txBox="1"/>
            <p:nvPr/>
          </p:nvSpPr>
          <p:spPr>
            <a:xfrm>
              <a:off x="832929" y="44947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5. </a:t>
              </a:r>
              <a:r>
                <a:rPr lang="ko-KR" altLang="en-US" sz="2400" b="1" dirty="0"/>
                <a:t>타 게임과의 비교</a:t>
              </a:r>
              <a:endParaRPr lang="en-US" altLang="ko-KR" sz="2400" b="1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80A54B6-1335-44D0-9DAE-DFC8E58605C6}"/>
                </a:ext>
              </a:extLst>
            </p:cNvPr>
            <p:cNvGrpSpPr/>
            <p:nvPr/>
          </p:nvGrpSpPr>
          <p:grpSpPr>
            <a:xfrm>
              <a:off x="832928" y="4833845"/>
              <a:ext cx="4747869" cy="92493"/>
              <a:chOff x="742831" y="876287"/>
              <a:chExt cx="4747869" cy="92493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ECAC298B-6930-4E46-ACC2-E788164B4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6F518BA-30E5-4B7E-9237-4A3BE844740F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E4B6D41D-143D-458D-BA37-4A6B45EB962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0DD1F3C-BF17-46CA-9F13-36EB9BDDD099}"/>
              </a:ext>
            </a:extLst>
          </p:cNvPr>
          <p:cNvGrpSpPr/>
          <p:nvPr/>
        </p:nvGrpSpPr>
        <p:grpSpPr>
          <a:xfrm>
            <a:off x="832928" y="5065261"/>
            <a:ext cx="4747871" cy="461665"/>
            <a:chOff x="832928" y="5065270"/>
            <a:chExt cx="4747869" cy="4616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864408-80AD-48A1-B542-0E91920EE93D}"/>
                </a:ext>
              </a:extLst>
            </p:cNvPr>
            <p:cNvSpPr txBox="1"/>
            <p:nvPr/>
          </p:nvSpPr>
          <p:spPr>
            <a:xfrm>
              <a:off x="832928" y="5065270"/>
              <a:ext cx="466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7. </a:t>
              </a:r>
              <a:r>
                <a:rPr lang="ko-KR" altLang="en-US" sz="2400" b="1" dirty="0"/>
                <a:t>개발일정 및 구성원 역할 분담</a:t>
              </a:r>
              <a:endParaRPr lang="en-US" altLang="ko-KR" sz="2400" b="1" dirty="0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7B0628-8CB2-4A75-B12E-701D8ADEEE13}"/>
                </a:ext>
              </a:extLst>
            </p:cNvPr>
            <p:cNvGrpSpPr/>
            <p:nvPr/>
          </p:nvGrpSpPr>
          <p:grpSpPr>
            <a:xfrm>
              <a:off x="832928" y="5417427"/>
              <a:ext cx="4747869" cy="92493"/>
              <a:chOff x="742831" y="876287"/>
              <a:chExt cx="4747869" cy="92493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6B204FD7-446D-4EEC-B4D6-A7E84A76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8C3A52B-DC9D-4ED6-A15B-BF587BF8B88E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CE58BAE-EEF3-408B-BFDA-99267B4FD0A9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89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90192E2-D746-428A-9014-C430C30D3C56}"/>
              </a:ext>
            </a:extLst>
          </p:cNvPr>
          <p:cNvSpPr/>
          <p:nvPr/>
        </p:nvSpPr>
        <p:spPr>
          <a:xfrm>
            <a:off x="67793" y="1338845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0E66D-EB79-4CAB-B5BB-26BB55C3B61B}"/>
              </a:ext>
            </a:extLst>
          </p:cNvPr>
          <p:cNvSpPr/>
          <p:nvPr/>
        </p:nvSpPr>
        <p:spPr>
          <a:xfrm>
            <a:off x="2721953" y="6449629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424A21-9719-45E4-971E-3462715FA396}"/>
              </a:ext>
            </a:extLst>
          </p:cNvPr>
          <p:cNvSpPr/>
          <p:nvPr/>
        </p:nvSpPr>
        <p:spPr>
          <a:xfrm>
            <a:off x="8764761" y="975597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1AC8E3-4F31-4452-A13A-11FA937DE38F}"/>
              </a:ext>
            </a:extLst>
          </p:cNvPr>
          <p:cNvSpPr/>
          <p:nvPr/>
        </p:nvSpPr>
        <p:spPr>
          <a:xfrm>
            <a:off x="1232303" y="1455773"/>
            <a:ext cx="1890191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CB79B8-D1C9-4159-A9A8-121D696BB7B8}"/>
              </a:ext>
            </a:extLst>
          </p:cNvPr>
          <p:cNvSpPr/>
          <p:nvPr/>
        </p:nvSpPr>
        <p:spPr>
          <a:xfrm>
            <a:off x="8902588" y="5882401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5D2876-68B7-47C6-8CB9-6229596B7D3C}"/>
              </a:ext>
            </a:extLst>
          </p:cNvPr>
          <p:cNvSpPr/>
          <p:nvPr/>
        </p:nvSpPr>
        <p:spPr>
          <a:xfrm>
            <a:off x="9862981" y="5999332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FE66D7-1E8D-4C40-A2C4-54B416E3B8D6}"/>
              </a:ext>
            </a:extLst>
          </p:cNvPr>
          <p:cNvSpPr/>
          <p:nvPr/>
        </p:nvSpPr>
        <p:spPr>
          <a:xfrm>
            <a:off x="4067617" y="6286941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1FED97-B71D-44D0-9503-1447B62344EF}"/>
              </a:ext>
            </a:extLst>
          </p:cNvPr>
          <p:cNvSpPr/>
          <p:nvPr/>
        </p:nvSpPr>
        <p:spPr>
          <a:xfrm>
            <a:off x="948268" y="5568045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D09941-86A9-4014-8979-1080230A807E}"/>
              </a:ext>
            </a:extLst>
          </p:cNvPr>
          <p:cNvSpPr/>
          <p:nvPr/>
        </p:nvSpPr>
        <p:spPr>
          <a:xfrm>
            <a:off x="32908" y="5650581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7AB102-92A0-4E0D-93D0-D19A7201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8" y="973561"/>
            <a:ext cx="12001985" cy="5313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226531" y="12408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연구 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BC811-071C-4245-83F3-7227AFAC8357}"/>
              </a:ext>
            </a:extLst>
          </p:cNvPr>
          <p:cNvGrpSpPr/>
          <p:nvPr/>
        </p:nvGrpSpPr>
        <p:grpSpPr>
          <a:xfrm>
            <a:off x="226534" y="616364"/>
            <a:ext cx="1979281" cy="92493"/>
            <a:chOff x="742831" y="876287"/>
            <a:chExt cx="1979281" cy="9249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53ABDA-D681-4B57-A235-21E8E6BA252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835324" y="922534"/>
              <a:ext cx="17942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76FA80-615D-4E09-AFA9-550A1CDC1A8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68BC78-8DA6-43F0-B2FC-4C423AC69DF4}"/>
                </a:ext>
              </a:extLst>
            </p:cNvPr>
            <p:cNvSpPr/>
            <p:nvPr/>
          </p:nvSpPr>
          <p:spPr>
            <a:xfrm>
              <a:off x="262961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3D9B30-F9A4-4C64-A1F9-1D1360BDB94F}"/>
              </a:ext>
            </a:extLst>
          </p:cNvPr>
          <p:cNvSpPr txBox="1"/>
          <p:nvPr/>
        </p:nvSpPr>
        <p:spPr>
          <a:xfrm>
            <a:off x="226531" y="2093480"/>
            <a:ext cx="9791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Unity</a:t>
            </a:r>
            <a:r>
              <a:rPr lang="ko-KR" altLang="en-US" sz="2000" b="1" dirty="0"/>
              <a:t>를 이용하여 </a:t>
            </a:r>
            <a:r>
              <a:rPr lang="en-US" altLang="ko-KR" sz="2000" b="1" dirty="0"/>
              <a:t>3D</a:t>
            </a:r>
            <a:r>
              <a:rPr lang="ko-KR" altLang="en-US" sz="2000" b="1" dirty="0"/>
              <a:t>게임 제작</a:t>
            </a:r>
            <a:endParaRPr lang="en-US" altLang="ko-KR" sz="2000" b="1" dirty="0"/>
          </a:p>
          <a:p>
            <a:pPr marL="742913" lvl="1" indent="-285737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엔진의 기능과 장점을 활용하여 </a:t>
            </a:r>
            <a:r>
              <a:rPr lang="en-US" altLang="ko-KR" dirty="0"/>
              <a:t>3D</a:t>
            </a:r>
            <a:r>
              <a:rPr lang="ko-KR" altLang="en-US" dirty="0"/>
              <a:t>게임을 제작</a:t>
            </a:r>
            <a:endParaRPr lang="en-US" altLang="ko-KR" dirty="0"/>
          </a:p>
          <a:p>
            <a:pPr marL="742913" lvl="1" indent="-285737">
              <a:buFontTx/>
              <a:buChar char="-"/>
            </a:pPr>
            <a:r>
              <a:rPr lang="ko-KR" altLang="en-US" dirty="0"/>
              <a:t>기간 내 완성한 게임으로 외부대회에 출품을 목표로 한다</a:t>
            </a:r>
            <a:r>
              <a:rPr lang="en-US" altLang="ko-KR" dirty="0"/>
              <a:t>.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5A4466-E650-44DD-806D-3CC1C18D25BF}"/>
              </a:ext>
            </a:extLst>
          </p:cNvPr>
          <p:cNvSpPr txBox="1"/>
          <p:nvPr/>
        </p:nvSpPr>
        <p:spPr>
          <a:xfrm>
            <a:off x="226531" y="3171470"/>
            <a:ext cx="109606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Unity Standard Shader</a:t>
            </a:r>
            <a:r>
              <a:rPr lang="ko-KR" altLang="en-US" sz="2000" b="1" dirty="0"/>
              <a:t>를 활용한 커스텀 </a:t>
            </a:r>
            <a:r>
              <a:rPr lang="ko-KR" altLang="en-US" sz="2000" b="1" dirty="0" err="1"/>
              <a:t>쉐이더</a:t>
            </a:r>
            <a:r>
              <a:rPr lang="ko-KR" altLang="en-US" sz="2000" b="1" dirty="0"/>
              <a:t> 제작</a:t>
            </a:r>
            <a:endParaRPr lang="en-US" altLang="ko-KR" sz="2000" b="1" dirty="0"/>
          </a:p>
          <a:p>
            <a:pPr marL="742913" lvl="1" indent="-285737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엔진의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이용해 유명 게임의 툰 </a:t>
            </a:r>
            <a:r>
              <a:rPr lang="ko-KR" altLang="en-US" dirty="0" err="1"/>
              <a:t>쉐이더를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742913" lvl="1" indent="-285737">
              <a:buFontTx/>
              <a:buChar char="-"/>
            </a:pPr>
            <a:r>
              <a:rPr lang="ko-KR" altLang="en-US" dirty="0"/>
              <a:t>스트레스 해소 및 게임의 타격감을 더해주기 위한 게임 오브젝트의 움직임 및 충돌과 상호작용하는 배리어 </a:t>
            </a:r>
            <a:r>
              <a:rPr lang="en-US" altLang="ko-KR" dirty="0"/>
              <a:t>VFX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제작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8D7E7-73A9-41E4-A899-D6EE74F0264A}"/>
              </a:ext>
            </a:extLst>
          </p:cNvPr>
          <p:cNvSpPr txBox="1"/>
          <p:nvPr/>
        </p:nvSpPr>
        <p:spPr>
          <a:xfrm>
            <a:off x="226531" y="4526459"/>
            <a:ext cx="109606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PC</a:t>
            </a:r>
            <a:r>
              <a:rPr lang="ko-KR" altLang="en-US" sz="2000" b="1" dirty="0"/>
              <a:t>와 모바일을 동시에 지원하는 서버 작성</a:t>
            </a:r>
            <a:endParaRPr lang="en-US" altLang="ko-KR" sz="2000" b="1" dirty="0"/>
          </a:p>
          <a:p>
            <a:pPr marL="742913" lvl="1" indent="-285737">
              <a:buFontTx/>
              <a:buChar char="-"/>
            </a:pPr>
            <a:r>
              <a:rPr lang="ko-KR" altLang="en-US" dirty="0"/>
              <a:t>포톤 </a:t>
            </a:r>
            <a:r>
              <a:rPr lang="en-US" altLang="ko-KR" dirty="0"/>
              <a:t>SDK</a:t>
            </a:r>
            <a:r>
              <a:rPr lang="ko-KR" altLang="en-US" dirty="0"/>
              <a:t>를 이용하여 모바일 유저와 </a:t>
            </a:r>
            <a:r>
              <a:rPr lang="en-US" altLang="ko-KR" dirty="0"/>
              <a:t>PC</a:t>
            </a:r>
            <a:r>
              <a:rPr lang="ko-KR" altLang="en-US" dirty="0"/>
              <a:t>유저가 한 방에서 같이 플레이 할 수 있는 게임을 제작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99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9958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0.9572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83294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28568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95729 -0.01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832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9CFDF91-3BD9-474C-89C1-87814AE3F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1349" r="802" b="880"/>
          <a:stretch/>
        </p:blipFill>
        <p:spPr>
          <a:xfrm>
            <a:off x="1794277" y="789452"/>
            <a:ext cx="8603445" cy="5992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241865" y="12792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소개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221119" y="620204"/>
            <a:ext cx="1987419" cy="92493"/>
            <a:chOff x="742831" y="876287"/>
            <a:chExt cx="1987418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180243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2637756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6DB54-6E1E-4AA1-A0FD-AD1E6F57A9E3}"/>
              </a:ext>
            </a:extLst>
          </p:cNvPr>
          <p:cNvGrpSpPr/>
          <p:nvPr/>
        </p:nvGrpSpPr>
        <p:grpSpPr>
          <a:xfrm>
            <a:off x="1948413" y="1896237"/>
            <a:ext cx="2664000" cy="2088000"/>
            <a:chOff x="86743" y="2061713"/>
            <a:chExt cx="2506817" cy="19495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651905-F35F-41D0-B094-C04C01BA741D}"/>
                </a:ext>
              </a:extLst>
            </p:cNvPr>
            <p:cNvSpPr/>
            <p:nvPr/>
          </p:nvSpPr>
          <p:spPr>
            <a:xfrm>
              <a:off x="86743" y="2061713"/>
              <a:ext cx="243322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1" name="그림 20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3F6EFCC1-0CA8-49C8-A2BA-998FE958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806" y="2184402"/>
              <a:ext cx="565420" cy="91254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3E481CF-6782-4B28-8BAD-7F2F4992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06" y="2194692"/>
              <a:ext cx="1037710" cy="891964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1E93ADC-F563-47E6-854E-A7D81C4FDD98}"/>
                </a:ext>
              </a:extLst>
            </p:cNvPr>
            <p:cNvCxnSpPr>
              <a:cxnSpLocks/>
            </p:cNvCxnSpPr>
            <p:nvPr/>
          </p:nvCxnSpPr>
          <p:spPr>
            <a:xfrm>
              <a:off x="194475" y="3260785"/>
              <a:ext cx="22212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0723D-0D11-44EE-A4BA-34D4F92F4B87}"/>
                </a:ext>
              </a:extLst>
            </p:cNvPr>
            <p:cNvSpPr txBox="1"/>
            <p:nvPr/>
          </p:nvSpPr>
          <p:spPr>
            <a:xfrm>
              <a:off x="87927" y="3336849"/>
              <a:ext cx="2505633" cy="638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플랫폼간 크로스 플레이</a:t>
              </a:r>
              <a:endParaRPr lang="en-US" altLang="ko-KR" b="1" dirty="0"/>
            </a:p>
            <a:p>
              <a:pPr algn="ctr"/>
              <a:r>
                <a:rPr lang="en-US" altLang="ko-KR" sz="2000" b="1" dirty="0"/>
                <a:t>PC, </a:t>
              </a:r>
              <a:r>
                <a:rPr lang="ko-KR" altLang="en-US" sz="2000" b="1" dirty="0"/>
                <a:t>모바일</a:t>
              </a:r>
              <a:endParaRPr lang="en-US" altLang="ko-KR" sz="2000" b="1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E26697C-E254-4919-B1BC-0E5C82AA142D}"/>
              </a:ext>
            </a:extLst>
          </p:cNvPr>
          <p:cNvGrpSpPr/>
          <p:nvPr/>
        </p:nvGrpSpPr>
        <p:grpSpPr>
          <a:xfrm>
            <a:off x="7607428" y="1899837"/>
            <a:ext cx="2664000" cy="2088000"/>
            <a:chOff x="5709653" y="2061713"/>
            <a:chExt cx="1627336" cy="194957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B0531F-C650-4F3B-8872-7FA50061AE21}"/>
                </a:ext>
              </a:extLst>
            </p:cNvPr>
            <p:cNvSpPr/>
            <p:nvPr/>
          </p:nvSpPr>
          <p:spPr>
            <a:xfrm>
              <a:off x="5709653" y="2061713"/>
              <a:ext cx="162733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7C042EF-8B31-4ADF-BA20-408A13BE0B5E}"/>
                </a:ext>
              </a:extLst>
            </p:cNvPr>
            <p:cNvCxnSpPr>
              <a:cxnSpLocks/>
            </p:cNvCxnSpPr>
            <p:nvPr/>
          </p:nvCxnSpPr>
          <p:spPr>
            <a:xfrm>
              <a:off x="5762223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A2B473-AE62-4DAC-AD88-9E6E1C8AFD36}"/>
                </a:ext>
              </a:extLst>
            </p:cNvPr>
            <p:cNvSpPr txBox="1"/>
            <p:nvPr/>
          </p:nvSpPr>
          <p:spPr>
            <a:xfrm>
              <a:off x="5923456" y="3482451"/>
              <a:ext cx="1199733" cy="346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난투형 액션 게임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9DD664-C534-4DD7-8660-CD2E8B2C9C07}"/>
              </a:ext>
            </a:extLst>
          </p:cNvPr>
          <p:cNvGrpSpPr/>
          <p:nvPr/>
        </p:nvGrpSpPr>
        <p:grpSpPr>
          <a:xfrm>
            <a:off x="4777921" y="1896237"/>
            <a:ext cx="2664000" cy="2088000"/>
            <a:chOff x="4763999" y="1874396"/>
            <a:chExt cx="2664000" cy="20880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037062A-2EA1-4D04-BE71-D3DB2A6CE128}"/>
                </a:ext>
              </a:extLst>
            </p:cNvPr>
            <p:cNvGrpSpPr/>
            <p:nvPr/>
          </p:nvGrpSpPr>
          <p:grpSpPr>
            <a:xfrm>
              <a:off x="4763999" y="1874396"/>
              <a:ext cx="2664000" cy="2088000"/>
              <a:chOff x="3113967" y="2061713"/>
              <a:chExt cx="1627336" cy="194957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DA2E562-13DA-4F0B-B60D-5F25F630641B}"/>
                  </a:ext>
                </a:extLst>
              </p:cNvPr>
              <p:cNvGrpSpPr/>
              <p:nvPr/>
            </p:nvGrpSpPr>
            <p:grpSpPr>
              <a:xfrm>
                <a:off x="3113967" y="2061713"/>
                <a:ext cx="1627336" cy="1949570"/>
                <a:chOff x="3113967" y="2061713"/>
                <a:chExt cx="1627336" cy="194957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E2097B34-8034-496F-86BD-81EF3E3EB87F}"/>
                    </a:ext>
                  </a:extLst>
                </p:cNvPr>
                <p:cNvSpPr/>
                <p:nvPr/>
              </p:nvSpPr>
              <p:spPr>
                <a:xfrm>
                  <a:off x="3113967" y="2061713"/>
                  <a:ext cx="1627336" cy="1949570"/>
                </a:xfrm>
                <a:prstGeom prst="rect">
                  <a:avLst/>
                </a:prstGeom>
                <a:solidFill>
                  <a:srgbClr val="76DCE6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119D060B-89C9-4470-8058-87E4F2E35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6537" y="3260785"/>
                  <a:ext cx="152219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CB3AD4-ED07-4E34-BE14-8581E1270430}"/>
                  </a:ext>
                </a:extLst>
              </p:cNvPr>
              <p:cNvSpPr txBox="1"/>
              <p:nvPr/>
            </p:nvSpPr>
            <p:spPr>
              <a:xfrm>
                <a:off x="3163713" y="3464746"/>
                <a:ext cx="1507734" cy="348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3:3 </a:t>
                </a:r>
                <a:r>
                  <a:rPr lang="ko-KR" altLang="en-US" b="1" dirty="0"/>
                  <a:t>멀티 게임</a:t>
                </a:r>
                <a:endParaRPr lang="en-US" altLang="ko-KR" b="1" dirty="0"/>
              </a:p>
            </p:txBody>
          </p:sp>
        </p:grpSp>
        <p:sp>
          <p:nvSpPr>
            <p:cNvPr id="76" name="폭발: 8pt 75">
              <a:extLst>
                <a:ext uri="{FF2B5EF4-FFF2-40B4-BE49-F238E27FC236}">
                  <a16:creationId xmlns:a16="http://schemas.microsoft.com/office/drawing/2014/main" id="{1496E34B-514B-4338-979C-55F1FEAB8952}"/>
                </a:ext>
              </a:extLst>
            </p:cNvPr>
            <p:cNvSpPr/>
            <p:nvPr/>
          </p:nvSpPr>
          <p:spPr>
            <a:xfrm>
              <a:off x="5497250" y="2044715"/>
              <a:ext cx="1131170" cy="1131170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F559ED1-3AD2-4F6F-9664-FAF5DA9CA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026" y="2123918"/>
              <a:ext cx="1198807" cy="925530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FAEB1F9B-34BD-4588-8409-B030EFAF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414" y="2123807"/>
              <a:ext cx="1199095" cy="925753"/>
            </a:xfrm>
            <a:prstGeom prst="rect">
              <a:avLst/>
            </a:prstGeom>
          </p:spPr>
        </p:pic>
      </p:grpSp>
      <p:pic>
        <p:nvPicPr>
          <p:cNvPr id="107" name="그래픽 106" descr="펜싱 단색으로 채워진">
            <a:extLst>
              <a:ext uri="{FF2B5EF4-FFF2-40B4-BE49-F238E27FC236}">
                <a16:creationId xmlns:a16="http://schemas.microsoft.com/office/drawing/2014/main" id="{0297F7EB-27DB-49F0-A81A-45B91B304A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8902" y="1986157"/>
            <a:ext cx="1201052" cy="120105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4B48F5-4FA2-4261-810C-77D717609938}"/>
              </a:ext>
            </a:extLst>
          </p:cNvPr>
          <p:cNvGrpSpPr/>
          <p:nvPr/>
        </p:nvGrpSpPr>
        <p:grpSpPr>
          <a:xfrm>
            <a:off x="3359368" y="4181320"/>
            <a:ext cx="2664000" cy="2088000"/>
            <a:chOff x="2511361" y="4334671"/>
            <a:chExt cx="1627336" cy="194957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2790667-4BC1-4BA1-960C-2BD84BD732B9}"/>
                </a:ext>
              </a:extLst>
            </p:cNvPr>
            <p:cNvGrpSpPr/>
            <p:nvPr/>
          </p:nvGrpSpPr>
          <p:grpSpPr>
            <a:xfrm>
              <a:off x="2511361" y="4334671"/>
              <a:ext cx="1627336" cy="1949570"/>
              <a:chOff x="3113967" y="2061713"/>
              <a:chExt cx="1627336" cy="194957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CEFC723-06D4-487E-9568-282EA9ED25EB}"/>
                  </a:ext>
                </a:extLst>
              </p:cNvPr>
              <p:cNvSpPr/>
              <p:nvPr/>
            </p:nvSpPr>
            <p:spPr>
              <a:xfrm>
                <a:off x="3113967" y="2061713"/>
                <a:ext cx="1627336" cy="1949570"/>
              </a:xfrm>
              <a:prstGeom prst="rect">
                <a:avLst/>
              </a:prstGeom>
              <a:solidFill>
                <a:srgbClr val="76DCE6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AFB76F4-3634-4051-B7FA-147F156B0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6537" y="3260785"/>
                <a:ext cx="152219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E8C3D76-D426-4760-BBCE-CDBE85B8D707}"/>
                </a:ext>
              </a:extLst>
            </p:cNvPr>
            <p:cNvSpPr txBox="1"/>
            <p:nvPr/>
          </p:nvSpPr>
          <p:spPr>
            <a:xfrm>
              <a:off x="2654666" y="5755409"/>
              <a:ext cx="1340739" cy="34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로우 </a:t>
              </a:r>
              <a:r>
                <a:rPr lang="ko-KR" altLang="en-US" b="1" dirty="0" err="1"/>
                <a:t>폴리곤</a:t>
              </a:r>
              <a:r>
                <a:rPr lang="ko-KR" altLang="en-US" b="1" dirty="0"/>
                <a:t> 그래픽</a:t>
              </a:r>
              <a:endParaRPr lang="en-US" altLang="ko-KR" b="1" dirty="0"/>
            </a:p>
          </p:txBody>
        </p:sp>
        <p:pic>
          <p:nvPicPr>
            <p:cNvPr id="109" name="그래픽 108" descr="롤러 페인트 도구 단색으로 채워진">
              <a:extLst>
                <a:ext uri="{FF2B5EF4-FFF2-40B4-BE49-F238E27FC236}">
                  <a16:creationId xmlns:a16="http://schemas.microsoft.com/office/drawing/2014/main" id="{3F3DF0CA-1521-40FE-BC79-2FA2B5C5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80153" y="4466075"/>
              <a:ext cx="689753" cy="956836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5AB3C5-0952-4754-ABDF-AF475B48A518}"/>
              </a:ext>
            </a:extLst>
          </p:cNvPr>
          <p:cNvGrpSpPr/>
          <p:nvPr/>
        </p:nvGrpSpPr>
        <p:grpSpPr>
          <a:xfrm>
            <a:off x="6196473" y="4181320"/>
            <a:ext cx="2664000" cy="2088000"/>
            <a:chOff x="6444751" y="4166781"/>
            <a:chExt cx="2664000" cy="208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7698FE0-7DCA-4FB8-BA28-0D1BA82E905F}"/>
                </a:ext>
              </a:extLst>
            </p:cNvPr>
            <p:cNvGrpSpPr/>
            <p:nvPr/>
          </p:nvGrpSpPr>
          <p:grpSpPr>
            <a:xfrm>
              <a:off x="6444751" y="4166781"/>
              <a:ext cx="2664000" cy="2088000"/>
              <a:chOff x="5107047" y="4334671"/>
              <a:chExt cx="1627336" cy="194957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6A04478-DFD8-489B-BC42-46EC827AF8C9}"/>
                  </a:ext>
                </a:extLst>
              </p:cNvPr>
              <p:cNvSpPr/>
              <p:nvPr/>
            </p:nvSpPr>
            <p:spPr>
              <a:xfrm>
                <a:off x="5107047" y="4334671"/>
                <a:ext cx="1627336" cy="1949570"/>
              </a:xfrm>
              <a:prstGeom prst="rect">
                <a:avLst/>
              </a:prstGeom>
              <a:solidFill>
                <a:srgbClr val="FBA32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E036E37-841F-4641-98E3-5D29D22A8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617" y="5533743"/>
                <a:ext cx="152219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9A0315-0534-4D50-A2D2-43F8DDE7FF9D}"/>
                  </a:ext>
                </a:extLst>
              </p:cNvPr>
              <p:cNvSpPr txBox="1"/>
              <p:nvPr/>
            </p:nvSpPr>
            <p:spPr>
              <a:xfrm>
                <a:off x="5391351" y="5755409"/>
                <a:ext cx="1058726" cy="34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/>
                  <a:t>가상 세계 컨셉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29AA6F-EB93-4CA0-BED6-9B240460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728" y="4190691"/>
              <a:ext cx="972046" cy="1262497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40588F8-18B1-43DD-BFFE-B5E545F7BF82}"/>
              </a:ext>
            </a:extLst>
          </p:cNvPr>
          <p:cNvSpPr txBox="1"/>
          <p:nvPr/>
        </p:nvSpPr>
        <p:spPr>
          <a:xfrm>
            <a:off x="2464170" y="763206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건물들을 부수고 상대를 공격하는 난투 액션 게임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F1BA142-B27F-4CDE-B60F-6D588DB5FED3}"/>
              </a:ext>
            </a:extLst>
          </p:cNvPr>
          <p:cNvGrpSpPr/>
          <p:nvPr/>
        </p:nvGrpSpPr>
        <p:grpSpPr>
          <a:xfrm>
            <a:off x="6339613" y="342112"/>
            <a:ext cx="5041719" cy="4833927"/>
            <a:chOff x="6873604" y="553120"/>
            <a:chExt cx="4117071" cy="394738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CCF66E5-51E6-48EB-8593-AC50CF053142}"/>
                </a:ext>
              </a:extLst>
            </p:cNvPr>
            <p:cNvGrpSpPr/>
            <p:nvPr/>
          </p:nvGrpSpPr>
          <p:grpSpPr>
            <a:xfrm>
              <a:off x="6873604" y="553120"/>
              <a:ext cx="4117071" cy="3947388"/>
              <a:chOff x="7255464" y="400028"/>
              <a:chExt cx="4117071" cy="3947388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B9A0997-B237-4C97-A6ED-AD22B6071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564"/>
              <a:stretch/>
            </p:blipFill>
            <p:spPr>
              <a:xfrm>
                <a:off x="7255464" y="415159"/>
                <a:ext cx="4117071" cy="39322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DC621A2-56FC-4616-B07E-2CAC980545EE}"/>
                  </a:ext>
                </a:extLst>
              </p:cNvPr>
              <p:cNvSpPr txBox="1"/>
              <p:nvPr/>
            </p:nvSpPr>
            <p:spPr>
              <a:xfrm>
                <a:off x="7838400" y="400028"/>
                <a:ext cx="971550" cy="30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장르 설명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8A7195A-670A-4EA8-9F46-2CD78F3C1419}"/>
                </a:ext>
              </a:extLst>
            </p:cNvPr>
            <p:cNvSpPr txBox="1"/>
            <p:nvPr/>
          </p:nvSpPr>
          <p:spPr>
            <a:xfrm>
              <a:off x="6873604" y="3484216"/>
              <a:ext cx="4025694" cy="527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/>
                <a:t>대전게임 장르에 건물을 공격하여 부수는</a:t>
              </a:r>
              <a:r>
                <a:rPr lang="en-US" altLang="ko-KR" dirty="0"/>
                <a:t> </a:t>
              </a:r>
              <a:r>
                <a:rPr lang="ko-KR" altLang="en-US" dirty="0"/>
                <a:t>목표 추가 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DEC85FF2-6B6D-401E-B562-1BC5C41E64AA}"/>
                </a:ext>
              </a:extLst>
            </p:cNvPr>
            <p:cNvGrpSpPr/>
            <p:nvPr/>
          </p:nvGrpSpPr>
          <p:grpSpPr>
            <a:xfrm>
              <a:off x="6911750" y="1832917"/>
              <a:ext cx="4026689" cy="1136722"/>
              <a:chOff x="7322786" y="1679825"/>
              <a:chExt cx="4026689" cy="1136722"/>
            </a:xfrm>
          </p:grpSpPr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9B2CBD5F-A095-479A-AB5E-4E1EE975C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2786" y="1679825"/>
                <a:ext cx="1705083" cy="1136722"/>
              </a:xfrm>
              <a:prstGeom prst="rect">
                <a:avLst/>
              </a:prstGeom>
            </p:spPr>
          </p:pic>
          <p:pic>
            <p:nvPicPr>
              <p:cNvPr id="100" name="그래픽 99" descr="추가 단색으로 채워진">
                <a:extLst>
                  <a:ext uri="{FF2B5EF4-FFF2-40B4-BE49-F238E27FC236}">
                    <a16:creationId xmlns:a16="http://schemas.microsoft.com/office/drawing/2014/main" id="{6425B1BC-0EAA-4617-A94C-12912030A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063687" y="1849582"/>
                <a:ext cx="797207" cy="797207"/>
              </a:xfrm>
              <a:prstGeom prst="rect">
                <a:avLst/>
              </a:prstGeom>
            </p:spPr>
          </p:pic>
          <p:pic>
            <p:nvPicPr>
              <p:cNvPr id="101" name="그림 100" descr="잔디, 하늘, 실외, 집이(가) 표시된 사진&#10;&#10;자동 생성된 설명">
                <a:extLst>
                  <a:ext uri="{FF2B5EF4-FFF2-40B4-BE49-F238E27FC236}">
                    <a16:creationId xmlns:a16="http://schemas.microsoft.com/office/drawing/2014/main" id="{24B9527D-6ED1-4EE2-8D09-EBA55CC18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6712" y="1688084"/>
                <a:ext cx="1452763" cy="1120203"/>
              </a:xfrm>
              <a:prstGeom prst="rect">
                <a:avLst/>
              </a:prstGeom>
            </p:spPr>
          </p:pic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DD3DD0A-083B-4F61-981E-B6B7681FB498}"/>
              </a:ext>
            </a:extLst>
          </p:cNvPr>
          <p:cNvGrpSpPr/>
          <p:nvPr/>
        </p:nvGrpSpPr>
        <p:grpSpPr>
          <a:xfrm>
            <a:off x="816929" y="1180478"/>
            <a:ext cx="3817853" cy="5044910"/>
            <a:chOff x="843419" y="1841608"/>
            <a:chExt cx="3094019" cy="4088436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6A4662A-8447-4A86-8E5D-80984C25E7F7}"/>
                </a:ext>
              </a:extLst>
            </p:cNvPr>
            <p:cNvGrpSpPr/>
            <p:nvPr/>
          </p:nvGrpSpPr>
          <p:grpSpPr>
            <a:xfrm>
              <a:off x="843419" y="1841608"/>
              <a:ext cx="3094019" cy="4088436"/>
              <a:chOff x="225761" y="1619361"/>
              <a:chExt cx="3094019" cy="4088436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52800837-C5CB-4ED0-BC32-553576273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5F33AB-359E-4AF2-B0DA-CE655322C723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1591641" cy="299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그래픽 컨셉 예시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4424B14-B8B6-4CDB-9A19-E85FFB2B6B42}"/>
                  </a:ext>
                </a:extLst>
              </p:cNvPr>
              <p:cNvSpPr txBox="1"/>
              <p:nvPr/>
            </p:nvSpPr>
            <p:spPr>
              <a:xfrm>
                <a:off x="225761" y="4882288"/>
                <a:ext cx="2965114" cy="748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아기자기한 느낌</a:t>
                </a:r>
                <a:endParaRPr lang="en-US" altLang="ko-KR" dirty="0"/>
              </a:p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캐릭터 종류는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개가 될 예정</a:t>
                </a:r>
                <a:endParaRPr lang="en-US" altLang="ko-KR" dirty="0"/>
              </a:p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팀 구분의 옷의 색으로 구분</a:t>
                </a:r>
              </a:p>
            </p:txBody>
          </p:sp>
        </p:grpSp>
        <p:pic>
          <p:nvPicPr>
            <p:cNvPr id="106" name="그림 105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9736D8-79CB-49B2-87B2-BA3706A21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9" t="12731" r="23732" b="12779"/>
            <a:stretch/>
          </p:blipFill>
          <p:spPr>
            <a:xfrm>
              <a:off x="1593703" y="2671159"/>
              <a:ext cx="1580703" cy="2351912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BE0008B-B5B8-4722-835D-835C8A006E91}"/>
              </a:ext>
            </a:extLst>
          </p:cNvPr>
          <p:cNvGrpSpPr/>
          <p:nvPr/>
        </p:nvGrpSpPr>
        <p:grpSpPr>
          <a:xfrm>
            <a:off x="3990591" y="689446"/>
            <a:ext cx="7552701" cy="5641282"/>
            <a:chOff x="4971870" y="290152"/>
            <a:chExt cx="6791028" cy="5072372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38925D82-2784-43BE-B62D-39C3B2EAB474}"/>
                </a:ext>
              </a:extLst>
            </p:cNvPr>
            <p:cNvGrpSpPr/>
            <p:nvPr/>
          </p:nvGrpSpPr>
          <p:grpSpPr>
            <a:xfrm>
              <a:off x="4971870" y="290152"/>
              <a:ext cx="6791028" cy="5072372"/>
              <a:chOff x="4971870" y="290152"/>
              <a:chExt cx="6791028" cy="5072372"/>
            </a:xfrm>
          </p:grpSpPr>
          <p:pic>
            <p:nvPicPr>
              <p:cNvPr id="119" name="그림 1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78413BC-E79F-488D-A345-0E1FCE679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6" r="1055"/>
              <a:stretch/>
            </p:blipFill>
            <p:spPr>
              <a:xfrm>
                <a:off x="4971870" y="290152"/>
                <a:ext cx="6791028" cy="50723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7EF973-C6E9-49FE-90B1-2ED934D23510}"/>
                  </a:ext>
                </a:extLst>
              </p:cNvPr>
              <p:cNvSpPr txBox="1"/>
              <p:nvPr/>
            </p:nvSpPr>
            <p:spPr>
              <a:xfrm>
                <a:off x="5745989" y="313368"/>
                <a:ext cx="1069765" cy="332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게임 컨셉</a:t>
                </a:r>
              </a:p>
            </p:txBody>
          </p: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730871BA-A7C3-4357-8400-862D22A4E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26" y="1383415"/>
                <a:ext cx="3046257" cy="1893619"/>
              </a:xfrm>
              <a:prstGeom prst="rect">
                <a:avLst/>
              </a:prstGeom>
            </p:spPr>
          </p:pic>
          <p:pic>
            <p:nvPicPr>
              <p:cNvPr id="124" name="그림 1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30E974A-A035-45FB-BF74-1A52074E0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46" y="1228250"/>
                <a:ext cx="2625509" cy="2203948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53168DF-0397-4DCA-8397-AF475F90D97E}"/>
                  </a:ext>
                </a:extLst>
              </p:cNvPr>
              <p:cNvSpPr txBox="1"/>
              <p:nvPr/>
            </p:nvSpPr>
            <p:spPr>
              <a:xfrm>
                <a:off x="5087218" y="3939220"/>
                <a:ext cx="6482952" cy="581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플레이어들이 건물들을 파괴하거나 상대를 무력화 시키고 코인을 빼앗아 더 많이 모으는 쪽이 승리 하는 게임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B339B52-306F-4BDA-BC85-5BC5BEE66931}"/>
                  </a:ext>
                </a:extLst>
              </p:cNvPr>
              <p:cNvSpPr txBox="1"/>
              <p:nvPr/>
            </p:nvSpPr>
            <p:spPr>
              <a:xfrm>
                <a:off x="5476208" y="3548299"/>
                <a:ext cx="2663892" cy="276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“</a:t>
                </a:r>
                <a:r>
                  <a:rPr lang="ko-KR" altLang="en-US" sz="1400" dirty="0" err="1"/>
                  <a:t>썸머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워즈</a:t>
                </a:r>
                <a:r>
                  <a:rPr lang="en-US" altLang="ko-KR" sz="1400" dirty="0"/>
                  <a:t>”(2009) – </a:t>
                </a:r>
                <a:r>
                  <a:rPr lang="ko-KR" altLang="en-US" sz="1400" dirty="0"/>
                  <a:t>호소다 </a:t>
                </a:r>
                <a:r>
                  <a:rPr lang="ko-KR" altLang="en-US" sz="1400" dirty="0" err="1"/>
                  <a:t>마모루</a:t>
                </a:r>
                <a:endParaRPr lang="ko-KR" altLang="en-US" sz="1400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DD64BA2-B2B5-48B4-82B9-D7EE6E916A0D}"/>
                  </a:ext>
                </a:extLst>
              </p:cNvPr>
              <p:cNvSpPr txBox="1"/>
              <p:nvPr/>
            </p:nvSpPr>
            <p:spPr>
              <a:xfrm>
                <a:off x="8558503" y="3548299"/>
                <a:ext cx="3204395" cy="276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“</a:t>
                </a:r>
                <a:r>
                  <a:rPr lang="ko-KR" altLang="en-US" sz="1400" dirty="0"/>
                  <a:t>용과 주근깨 공주</a:t>
                </a:r>
                <a:r>
                  <a:rPr lang="en-US" altLang="ko-KR" sz="1400" dirty="0"/>
                  <a:t>”(2021) – </a:t>
                </a:r>
                <a:r>
                  <a:rPr lang="ko-KR" altLang="en-US" sz="1400" dirty="0"/>
                  <a:t>호소다 </a:t>
                </a:r>
                <a:r>
                  <a:rPr lang="ko-KR" altLang="en-US" sz="1400" dirty="0" err="1"/>
                  <a:t>마모루</a:t>
                </a:r>
                <a:endParaRPr lang="ko-KR" altLang="en-US" sz="1400" dirty="0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354E0A9-856A-4377-9865-987E635E5D0A}"/>
                </a:ext>
              </a:extLst>
            </p:cNvPr>
            <p:cNvSpPr txBox="1"/>
            <p:nvPr/>
          </p:nvSpPr>
          <p:spPr>
            <a:xfrm>
              <a:off x="5157515" y="4831294"/>
              <a:ext cx="6492099" cy="332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플레이어들의 난장판을 통한 스트레스 해소와 캐주얼한 게임이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13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FFACE2B-9BCC-4CAF-BBD2-C5C0BDEEF46C}"/>
              </a:ext>
            </a:extLst>
          </p:cNvPr>
          <p:cNvGrpSpPr/>
          <p:nvPr/>
        </p:nvGrpSpPr>
        <p:grpSpPr>
          <a:xfrm>
            <a:off x="107589" y="1016264"/>
            <a:ext cx="12001985" cy="5339258"/>
            <a:chOff x="131948" y="947683"/>
            <a:chExt cx="12001985" cy="53392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E72D093-746C-4590-8F19-8C4CE3813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48" y="973561"/>
              <a:ext cx="12001985" cy="53133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5325DDE-DE04-47B5-A4C0-A9F69940DAE7}"/>
                </a:ext>
              </a:extLst>
            </p:cNvPr>
            <p:cNvGrpSpPr/>
            <p:nvPr/>
          </p:nvGrpSpPr>
          <p:grpSpPr>
            <a:xfrm>
              <a:off x="838952" y="1874795"/>
              <a:ext cx="10514096" cy="3705892"/>
              <a:chOff x="866710" y="1874795"/>
              <a:chExt cx="10514096" cy="3705892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C13614C-3771-4FEF-86E9-C09AACDCA0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" t="817" r="541" b="37135"/>
              <a:stretch/>
            </p:blipFill>
            <p:spPr>
              <a:xfrm>
                <a:off x="866710" y="1874795"/>
                <a:ext cx="4116580" cy="37058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6E9FA894-5696-4322-93D3-74B8954292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7" t="63193" r="1605" b="571"/>
              <a:stretch/>
            </p:blipFill>
            <p:spPr>
              <a:xfrm>
                <a:off x="6364563" y="2379887"/>
                <a:ext cx="5016243" cy="26957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CA4539-020E-44BD-9855-2E3702C7452C}"/>
                </a:ext>
              </a:extLst>
            </p:cNvPr>
            <p:cNvSpPr txBox="1"/>
            <p:nvPr/>
          </p:nvSpPr>
          <p:spPr>
            <a:xfrm>
              <a:off x="777374" y="94768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기본 규칙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8E32D518-CC79-433E-A703-EE8E99AB9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7" b="-1"/>
          <a:stretch/>
        </p:blipFill>
        <p:spPr>
          <a:xfrm>
            <a:off x="3247946" y="2432248"/>
            <a:ext cx="5721267" cy="24053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4E47DE18-325F-4EDA-A2FA-E0782F363C4B}"/>
              </a:ext>
            </a:extLst>
          </p:cNvPr>
          <p:cNvGrpSpPr/>
          <p:nvPr/>
        </p:nvGrpSpPr>
        <p:grpSpPr>
          <a:xfrm>
            <a:off x="84077" y="1001869"/>
            <a:ext cx="12001985" cy="5339258"/>
            <a:chOff x="131948" y="973561"/>
            <a:chExt cx="12001985" cy="53392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C7C5F02-2C8C-4247-BD44-4D4B5DCA6CD2}"/>
                </a:ext>
              </a:extLst>
            </p:cNvPr>
            <p:cNvGrpSpPr/>
            <p:nvPr/>
          </p:nvGrpSpPr>
          <p:grpSpPr>
            <a:xfrm>
              <a:off x="131948" y="973561"/>
              <a:ext cx="12001985" cy="5339258"/>
              <a:chOff x="131948" y="973561"/>
              <a:chExt cx="12001985" cy="5339258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EB30B68-E694-48D5-94CB-BC60CDC68410}"/>
                  </a:ext>
                </a:extLst>
              </p:cNvPr>
              <p:cNvGrpSpPr/>
              <p:nvPr/>
            </p:nvGrpSpPr>
            <p:grpSpPr>
              <a:xfrm>
                <a:off x="131948" y="973561"/>
                <a:ext cx="12001985" cy="5339258"/>
                <a:chOff x="131948" y="947683"/>
                <a:chExt cx="12001985" cy="5339258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919FE3B7-7637-4237-9DAA-FDC0913B3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948" y="973561"/>
                  <a:ext cx="12001985" cy="531338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E26FC82-6E8D-4C6A-ABFC-7DC4F5B8DF59}"/>
                    </a:ext>
                  </a:extLst>
                </p:cNvPr>
                <p:cNvSpPr txBox="1"/>
                <p:nvPr/>
              </p:nvSpPr>
              <p:spPr>
                <a:xfrm>
                  <a:off x="777374" y="947683"/>
                  <a:ext cx="17331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chemeClr val="bg1"/>
                      </a:solidFill>
                    </a:rPr>
                    <a:t>점수 득점 규칙</a:t>
                  </a:r>
                </a:p>
              </p:txBody>
            </p:sp>
          </p:grp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EEC8ECD-5634-43C6-8DC7-DC35CB4708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257"/>
              <a:stretch/>
            </p:blipFill>
            <p:spPr>
              <a:xfrm>
                <a:off x="349607" y="1923808"/>
                <a:ext cx="5969471" cy="36945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34D960C-F049-435F-BDE3-DE0DE295AC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7" b="30447"/>
              <a:stretch/>
            </p:blipFill>
            <p:spPr>
              <a:xfrm>
                <a:off x="6738219" y="2937414"/>
                <a:ext cx="5219167" cy="190273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6FD9337-9FAA-4FCF-89F3-57A1450648F5}"/>
                </a:ext>
              </a:extLst>
            </p:cNvPr>
            <p:cNvSpPr txBox="1"/>
            <p:nvPr/>
          </p:nvSpPr>
          <p:spPr>
            <a:xfrm>
              <a:off x="1120991" y="5794116"/>
              <a:ext cx="1002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점수는 게임이 끝난 후 </a:t>
              </a:r>
              <a:r>
                <a:rPr lang="en-US" altLang="ko-KR" b="1" dirty="0"/>
                <a:t>“</a:t>
              </a:r>
              <a:r>
                <a:rPr lang="ko-KR" altLang="en-US" b="1" dirty="0"/>
                <a:t>플레이어가 가지고 있는 코인 </a:t>
              </a:r>
              <a:r>
                <a:rPr lang="en-US" altLang="ko-KR" b="1" dirty="0"/>
                <a:t>+ </a:t>
              </a:r>
              <a:r>
                <a:rPr lang="ko-KR" altLang="en-US" b="1" dirty="0"/>
                <a:t>골대에 </a:t>
              </a:r>
              <a:r>
                <a:rPr lang="ko-KR" altLang="en-US" b="1" dirty="0" err="1"/>
                <a:t>넣어놓은</a:t>
              </a:r>
              <a:r>
                <a:rPr lang="ko-KR" altLang="en-US" b="1" dirty="0"/>
                <a:t> 코인 수</a:t>
              </a:r>
              <a:r>
                <a:rPr lang="en-US" altLang="ko-KR" b="1" dirty="0"/>
                <a:t>”</a:t>
              </a:r>
              <a:r>
                <a:rPr lang="ko-KR" altLang="en-US" b="1" dirty="0"/>
                <a:t>로 측정 한다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3EA85A9-30E2-4B95-8EE6-673BA858EB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23"/>
          <a:stretch/>
        </p:blipFill>
        <p:spPr>
          <a:xfrm>
            <a:off x="259842" y="1913396"/>
            <a:ext cx="3022037" cy="3660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7ACEB7-9E0B-46C7-914D-DEFACBEF7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4"/>
          <a:stretch/>
        </p:blipFill>
        <p:spPr>
          <a:xfrm>
            <a:off x="3565660" y="1914406"/>
            <a:ext cx="2439850" cy="3677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666F1C-4AE8-4133-8EB9-7E26D6BDBFA1}"/>
              </a:ext>
            </a:extLst>
          </p:cNvPr>
          <p:cNvSpPr txBox="1"/>
          <p:nvPr/>
        </p:nvSpPr>
        <p:spPr>
          <a:xfrm>
            <a:off x="241860" y="127919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A34A9BF-356B-43EA-BDFD-20F46DF62BBA}"/>
              </a:ext>
            </a:extLst>
          </p:cNvPr>
          <p:cNvGrpSpPr/>
          <p:nvPr/>
        </p:nvGrpSpPr>
        <p:grpSpPr>
          <a:xfrm>
            <a:off x="221118" y="620198"/>
            <a:ext cx="3350571" cy="92493"/>
            <a:chOff x="742831" y="876287"/>
            <a:chExt cx="3350571" cy="9249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BAF7E83-7344-4B80-A87D-27E9694C8AA3}"/>
                </a:ext>
              </a:extLst>
            </p:cNvPr>
            <p:cNvCxnSpPr>
              <a:cxnSpLocks/>
              <a:stCxn id="45" idx="6"/>
              <a:endCxn id="46" idx="2"/>
            </p:cNvCxnSpPr>
            <p:nvPr/>
          </p:nvCxnSpPr>
          <p:spPr>
            <a:xfrm>
              <a:off x="835324" y="922534"/>
              <a:ext cx="31655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FC81061-E699-4E1B-A3A9-04837B603093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9BBF708-68E9-43B9-8E9B-5A4F77537838}"/>
                </a:ext>
              </a:extLst>
            </p:cNvPr>
            <p:cNvSpPr/>
            <p:nvPr/>
          </p:nvSpPr>
          <p:spPr>
            <a:xfrm>
              <a:off x="400090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BA6607-8E7B-41C3-9A83-16B1DCA84AEE}"/>
              </a:ext>
            </a:extLst>
          </p:cNvPr>
          <p:cNvGrpSpPr/>
          <p:nvPr/>
        </p:nvGrpSpPr>
        <p:grpSpPr>
          <a:xfrm>
            <a:off x="88083" y="985308"/>
            <a:ext cx="12001985" cy="5339258"/>
            <a:chOff x="50470" y="990386"/>
            <a:chExt cx="12001985" cy="53392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A856CD-86AA-4C56-B9B5-2965EF581B5E}"/>
                </a:ext>
              </a:extLst>
            </p:cNvPr>
            <p:cNvGrpSpPr/>
            <p:nvPr/>
          </p:nvGrpSpPr>
          <p:grpSpPr>
            <a:xfrm>
              <a:off x="50470" y="990386"/>
              <a:ext cx="12001985" cy="5339258"/>
              <a:chOff x="131948" y="947683"/>
              <a:chExt cx="12001985" cy="5339258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0D958228-AEB8-4A61-9132-4EA3CC2B4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48" y="973561"/>
                <a:ext cx="12001985" cy="53133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0D224C4-2552-4471-AC0C-331F9B44DDBE}"/>
                  </a:ext>
                </a:extLst>
              </p:cNvPr>
              <p:cNvSpPr txBox="1"/>
              <p:nvPr/>
            </p:nvSpPr>
            <p:spPr>
              <a:xfrm>
                <a:off x="777374" y="947683"/>
                <a:ext cx="2589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무력화 된 후 부활 규칙</a:t>
                </a:r>
              </a:p>
            </p:txBody>
          </p: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4286CF10-FE5B-4803-826B-A77A95FDB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2324" b="65618"/>
            <a:stretch/>
          </p:blipFill>
          <p:spPr>
            <a:xfrm>
              <a:off x="1344481" y="2016302"/>
              <a:ext cx="3739825" cy="381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1AA14ECB-56DE-47DE-9E2E-87775A1BD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00" t="34361" r="5280" b="24038"/>
            <a:stretch/>
          </p:blipFill>
          <p:spPr>
            <a:xfrm>
              <a:off x="7670836" y="2042760"/>
              <a:ext cx="2948383" cy="37630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98CB9AD-171F-4ACE-A186-1F63B5006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33363" r="52768" b="24137"/>
          <a:stretch/>
        </p:blipFill>
        <p:spPr>
          <a:xfrm>
            <a:off x="7699817" y="2040838"/>
            <a:ext cx="2948383" cy="3832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65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EDF762-8A5F-4861-96AF-688386D1A8B1}"/>
              </a:ext>
            </a:extLst>
          </p:cNvPr>
          <p:cNvSpPr txBox="1"/>
          <p:nvPr/>
        </p:nvSpPr>
        <p:spPr>
          <a:xfrm>
            <a:off x="779211" y="2012239"/>
            <a:ext cx="719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플레이어는 로비화면에서 방을 선택하거나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방으로 들어 갈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202214-AC1E-4F2D-888F-06DD56965DDB}"/>
              </a:ext>
            </a:extLst>
          </p:cNvPr>
          <p:cNvGrpSpPr/>
          <p:nvPr/>
        </p:nvGrpSpPr>
        <p:grpSpPr>
          <a:xfrm>
            <a:off x="241860" y="903255"/>
            <a:ext cx="11582805" cy="5652820"/>
            <a:chOff x="779211" y="1313840"/>
            <a:chExt cx="10782300" cy="47934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0E0CC9-F3EC-4D3B-BFC5-091FF2D1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11" y="1333840"/>
              <a:ext cx="10782300" cy="4773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CF3571-5E07-4BE3-84F8-4A2D509AA215}"/>
                </a:ext>
              </a:extLst>
            </p:cNvPr>
            <p:cNvSpPr txBox="1"/>
            <p:nvPr/>
          </p:nvSpPr>
          <p:spPr>
            <a:xfrm>
              <a:off x="1376815" y="1313840"/>
              <a:ext cx="2473786" cy="331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시간에 따른 게임 진행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0593D04-DBF5-40DD-BA3F-5DC99AFBDF64}"/>
              </a:ext>
            </a:extLst>
          </p:cNvPr>
          <p:cNvSpPr txBox="1"/>
          <p:nvPr/>
        </p:nvSpPr>
        <p:spPr>
          <a:xfrm>
            <a:off x="441612" y="2058356"/>
            <a:ext cx="7133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게임이 시작 되고 특정 시간 마다 이벤트가 발생한다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이벤트의 종류는 골대 생성</a:t>
            </a:r>
            <a:r>
              <a:rPr lang="en-US" altLang="ko-KR" dirty="0"/>
              <a:t>, </a:t>
            </a:r>
            <a:r>
              <a:rPr lang="ko-KR" altLang="en-US" dirty="0"/>
              <a:t>아이템 생성</a:t>
            </a:r>
            <a:r>
              <a:rPr lang="en-US" altLang="ko-KR" dirty="0"/>
              <a:t>, </a:t>
            </a:r>
            <a:r>
              <a:rPr lang="ko-KR" altLang="en-US" dirty="0"/>
              <a:t>랜드 마크 생성이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골대와 아이템은 특정 시간이 지나면 사라진다</a:t>
            </a:r>
            <a:r>
              <a:rPr lang="en-US" altLang="ko-KR" dirty="0"/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DD27D4-BD38-497F-BA47-94996A97D4A5}"/>
              </a:ext>
            </a:extLst>
          </p:cNvPr>
          <p:cNvSpPr txBox="1"/>
          <p:nvPr/>
        </p:nvSpPr>
        <p:spPr>
          <a:xfrm>
            <a:off x="241860" y="127919"/>
            <a:ext cx="5075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이벤트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8B1DDAD-A5F3-4714-BDAA-2D9479C6C3E8}"/>
              </a:ext>
            </a:extLst>
          </p:cNvPr>
          <p:cNvGrpSpPr/>
          <p:nvPr/>
        </p:nvGrpSpPr>
        <p:grpSpPr>
          <a:xfrm>
            <a:off x="221118" y="620198"/>
            <a:ext cx="5101731" cy="92493"/>
            <a:chOff x="742831" y="876287"/>
            <a:chExt cx="5101731" cy="92493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3D789E51-8B54-43FA-BDF1-AA21C598CE46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>
              <a:off x="835324" y="922534"/>
              <a:ext cx="491674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1E7B3DE-5CAB-40D1-A12B-3CAB77050ECD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7068F74-F6C3-4968-AE97-2F10B495F94C}"/>
                </a:ext>
              </a:extLst>
            </p:cNvPr>
            <p:cNvSpPr/>
            <p:nvPr/>
          </p:nvSpPr>
          <p:spPr>
            <a:xfrm>
              <a:off x="575206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`1</a:t>
              </a:r>
              <a:endParaRPr lang="ko-KR" alt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8FD46A4-000B-4B5F-8170-1760183741B9}"/>
              </a:ext>
            </a:extLst>
          </p:cNvPr>
          <p:cNvSpPr txBox="1"/>
          <p:nvPr/>
        </p:nvSpPr>
        <p:spPr>
          <a:xfrm>
            <a:off x="3194524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45368AC-8B31-4B75-96A2-E1FDE02B3695}"/>
              </a:ext>
            </a:extLst>
          </p:cNvPr>
          <p:cNvSpPr txBox="1"/>
          <p:nvPr/>
        </p:nvSpPr>
        <p:spPr>
          <a:xfrm>
            <a:off x="5247568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065230-518B-4254-AB63-B2D3D6ECA403}"/>
              </a:ext>
            </a:extLst>
          </p:cNvPr>
          <p:cNvSpPr txBox="1"/>
          <p:nvPr/>
        </p:nvSpPr>
        <p:spPr>
          <a:xfrm>
            <a:off x="7242966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3</a:t>
            </a:r>
            <a:r>
              <a:rPr lang="ko-KR" altLang="en-US" sz="1600" dirty="0"/>
              <a:t>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33B5620-BB10-4D96-AC61-A462E0D62A42}"/>
              </a:ext>
            </a:extLst>
          </p:cNvPr>
          <p:cNvSpPr txBox="1"/>
          <p:nvPr/>
        </p:nvSpPr>
        <p:spPr>
          <a:xfrm>
            <a:off x="9255616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4</a:t>
            </a:r>
            <a:r>
              <a:rPr lang="ko-KR" altLang="en-US" sz="1600" dirty="0"/>
              <a:t>분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27D04-6A1A-4C81-96BD-F9E2FC789676}"/>
              </a:ext>
            </a:extLst>
          </p:cNvPr>
          <p:cNvSpPr txBox="1"/>
          <p:nvPr/>
        </p:nvSpPr>
        <p:spPr>
          <a:xfrm>
            <a:off x="11246724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5</a:t>
            </a:r>
            <a:r>
              <a:rPr lang="ko-KR" altLang="en-US" sz="1600" dirty="0"/>
              <a:t>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D9633F-3493-4D41-BC82-AA2A6C0C47D7}"/>
              </a:ext>
            </a:extLst>
          </p:cNvPr>
          <p:cNvSpPr txBox="1"/>
          <p:nvPr/>
        </p:nvSpPr>
        <p:spPr>
          <a:xfrm>
            <a:off x="1192645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0</a:t>
            </a:r>
            <a:r>
              <a:rPr lang="ko-KR" altLang="en-US" sz="1600" dirty="0"/>
              <a:t>분</a:t>
            </a:r>
          </a:p>
        </p:txBody>
      </p:sp>
      <p:graphicFrame>
        <p:nvGraphicFramePr>
          <p:cNvPr id="93" name="표 93">
            <a:extLst>
              <a:ext uri="{FF2B5EF4-FFF2-40B4-BE49-F238E27FC236}">
                <a16:creationId xmlns:a16="http://schemas.microsoft.com/office/drawing/2014/main" id="{000D29A6-EFA2-47A4-A98A-D55838CC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56942"/>
              </p:ext>
            </p:extLst>
          </p:nvPr>
        </p:nvGraphicFramePr>
        <p:xfrm>
          <a:off x="441612" y="3878578"/>
          <a:ext cx="11089947" cy="2358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77">
                  <a:extLst>
                    <a:ext uri="{9D8B030D-6E8A-4147-A177-3AD203B41FA5}">
                      <a16:colId xmlns:a16="http://schemas.microsoft.com/office/drawing/2014/main" val="1471876599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2971237609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3331204025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4156949751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1503971120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3159947161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3824771761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4190301710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1096354480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248454044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855692283"/>
                    </a:ext>
                  </a:extLst>
                </a:gridCol>
              </a:tblGrid>
              <a:tr h="786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생성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0786031"/>
                  </a:ext>
                </a:extLst>
              </a:tr>
              <a:tr h="786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골대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생성</a:t>
                      </a:r>
                      <a:endParaRPr lang="en-US" altLang="ko-KR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546431"/>
                  </a:ext>
                </a:extLst>
              </a:tr>
              <a:tr h="786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랜드 마크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생성</a:t>
                      </a:r>
                      <a:endParaRPr lang="en-US" altLang="ko-KR" sz="14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61573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BF27433B-583B-4BA1-817F-F8749B9B8D1D}"/>
              </a:ext>
            </a:extLst>
          </p:cNvPr>
          <p:cNvSpPr txBox="1"/>
          <p:nvPr/>
        </p:nvSpPr>
        <p:spPr>
          <a:xfrm>
            <a:off x="374067" y="3167971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시간 진행에 따른 이벤트 활성화 예시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215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0D1170-0033-433D-B5B8-094D9FC8A704}"/>
              </a:ext>
            </a:extLst>
          </p:cNvPr>
          <p:cNvSpPr/>
          <p:nvPr/>
        </p:nvSpPr>
        <p:spPr>
          <a:xfrm>
            <a:off x="7108166" y="927199"/>
            <a:ext cx="4416727" cy="5090642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6199BB-A4DB-4C4A-8192-01BDF1AEE177}"/>
              </a:ext>
            </a:extLst>
          </p:cNvPr>
          <p:cNvSpPr/>
          <p:nvPr/>
        </p:nvSpPr>
        <p:spPr>
          <a:xfrm>
            <a:off x="842601" y="2409468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F2159-2F73-4358-A249-2E78B6C1C1ED}"/>
              </a:ext>
            </a:extLst>
          </p:cNvPr>
          <p:cNvSpPr/>
          <p:nvPr/>
        </p:nvSpPr>
        <p:spPr>
          <a:xfrm>
            <a:off x="1802996" y="2313825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0DE50F-95C8-4823-8B77-B3B50F7D7D29}"/>
              </a:ext>
            </a:extLst>
          </p:cNvPr>
          <p:cNvSpPr/>
          <p:nvPr/>
        </p:nvSpPr>
        <p:spPr>
          <a:xfrm>
            <a:off x="136853" y="4488113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FCD856-0320-4C56-95E5-7B1D1CB87265}"/>
              </a:ext>
            </a:extLst>
          </p:cNvPr>
          <p:cNvSpPr/>
          <p:nvPr/>
        </p:nvSpPr>
        <p:spPr>
          <a:xfrm>
            <a:off x="1097249" y="4605041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1F8CE-B15D-4299-9CF6-DD9AC6761021}"/>
              </a:ext>
            </a:extLst>
          </p:cNvPr>
          <p:cNvSpPr txBox="1"/>
          <p:nvPr/>
        </p:nvSpPr>
        <p:spPr>
          <a:xfrm>
            <a:off x="7463822" y="1129061"/>
            <a:ext cx="3705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&lt;</a:t>
            </a:r>
            <a:r>
              <a:rPr lang="ko-KR" altLang="en-US" sz="2400" b="1" dirty="0">
                <a:latin typeface="+mj-ea"/>
                <a:ea typeface="+mj-ea"/>
              </a:rPr>
              <a:t>예시 크기</a:t>
            </a:r>
            <a:r>
              <a:rPr lang="en-US" altLang="ko-KR" sz="2400" b="1" dirty="0">
                <a:latin typeface="+mj-ea"/>
                <a:ea typeface="+mj-ea"/>
              </a:rPr>
              <a:t>&gt;</a:t>
            </a:r>
          </a:p>
          <a:p>
            <a:pPr marL="285737" indent="-285737">
              <a:buFontTx/>
              <a:buChar char="-"/>
            </a:pPr>
            <a:r>
              <a:rPr lang="en-US" altLang="ko-KR" sz="2000" dirty="0">
                <a:latin typeface="+mj-ea"/>
                <a:ea typeface="+mj-ea"/>
              </a:rPr>
              <a:t>500m x 500m</a:t>
            </a:r>
          </a:p>
          <a:p>
            <a:pPr marL="285737" indent="-285737">
              <a:buFontTx/>
              <a:buChar char="-"/>
            </a:pPr>
            <a:r>
              <a:rPr lang="ko-KR" altLang="en-US" sz="2000" dirty="0">
                <a:latin typeface="+mj-ea"/>
                <a:ea typeface="+mj-ea"/>
              </a:rPr>
              <a:t>캐릭터 크기 </a:t>
            </a:r>
            <a:r>
              <a:rPr lang="en-US" altLang="ko-KR" sz="2000" dirty="0">
                <a:latin typeface="+mj-ea"/>
                <a:ea typeface="+mj-ea"/>
              </a:rPr>
              <a:t>1m X 1m(</a:t>
            </a:r>
            <a:r>
              <a:rPr lang="ko-KR" altLang="en-US" sz="2000" dirty="0">
                <a:latin typeface="+mj-ea"/>
                <a:ea typeface="+mj-ea"/>
              </a:rPr>
              <a:t>예정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285737" indent="-285737">
              <a:buFontTx/>
              <a:buChar char="-"/>
            </a:pPr>
            <a:r>
              <a:rPr lang="ko-KR" altLang="en-US" sz="2000" dirty="0">
                <a:latin typeface="+mj-ea"/>
                <a:ea typeface="+mj-ea"/>
              </a:rPr>
              <a:t>건물의 개수</a:t>
            </a:r>
            <a:r>
              <a:rPr lang="en-US" altLang="ko-KR" sz="2000" dirty="0">
                <a:latin typeface="+mj-ea"/>
                <a:ea typeface="+mj-ea"/>
              </a:rPr>
              <a:t>: 20</a:t>
            </a:r>
            <a:r>
              <a:rPr lang="ko-KR" altLang="en-US" sz="2000" dirty="0">
                <a:latin typeface="+mj-ea"/>
                <a:ea typeface="+mj-ea"/>
              </a:rPr>
              <a:t>개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예정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D3208-F8F8-43D0-9D01-90D1123E667E}"/>
              </a:ext>
            </a:extLst>
          </p:cNvPr>
          <p:cNvSpPr/>
          <p:nvPr/>
        </p:nvSpPr>
        <p:spPr>
          <a:xfrm>
            <a:off x="7357039" y="2610934"/>
            <a:ext cx="393981" cy="39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09D17B-FEDA-4FA1-AC71-CCA89A9643D1}"/>
              </a:ext>
            </a:extLst>
          </p:cNvPr>
          <p:cNvSpPr/>
          <p:nvPr/>
        </p:nvSpPr>
        <p:spPr>
          <a:xfrm>
            <a:off x="7811528" y="2610933"/>
            <a:ext cx="393981" cy="3939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136C8-D03A-4EB3-911E-E23B1D1C9142}"/>
              </a:ext>
            </a:extLst>
          </p:cNvPr>
          <p:cNvSpPr txBox="1"/>
          <p:nvPr/>
        </p:nvSpPr>
        <p:spPr>
          <a:xfrm>
            <a:off x="8212194" y="2630020"/>
            <a:ext cx="287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 err="1">
                <a:latin typeface="+mj-ea"/>
                <a:ea typeface="+mj-ea"/>
              </a:rPr>
              <a:t>리스폰</a:t>
            </a:r>
            <a:r>
              <a:rPr lang="ko-KR" altLang="en-US" b="1" dirty="0">
                <a:latin typeface="+mj-ea"/>
                <a:ea typeface="+mj-ea"/>
              </a:rPr>
              <a:t> 장소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7CEBEF-76B3-409C-ADC6-FFD7D762F5E6}"/>
              </a:ext>
            </a:extLst>
          </p:cNvPr>
          <p:cNvSpPr/>
          <p:nvPr/>
        </p:nvSpPr>
        <p:spPr>
          <a:xfrm>
            <a:off x="7357039" y="3189185"/>
            <a:ext cx="393981" cy="3939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74900-B98F-4D52-A9E0-35F734B783DA}"/>
              </a:ext>
            </a:extLst>
          </p:cNvPr>
          <p:cNvSpPr txBox="1"/>
          <p:nvPr/>
        </p:nvSpPr>
        <p:spPr>
          <a:xfrm>
            <a:off x="8186316" y="3206017"/>
            <a:ext cx="31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건물 위치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9E044-87AF-4420-B469-FA34E982C9AD}"/>
              </a:ext>
            </a:extLst>
          </p:cNvPr>
          <p:cNvSpPr/>
          <p:nvPr/>
        </p:nvSpPr>
        <p:spPr>
          <a:xfrm>
            <a:off x="7357039" y="3767436"/>
            <a:ext cx="393981" cy="3939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65B92F-CCF8-4F15-A028-0EC9C89DE914}"/>
              </a:ext>
            </a:extLst>
          </p:cNvPr>
          <p:cNvSpPr txBox="1"/>
          <p:nvPr/>
        </p:nvSpPr>
        <p:spPr>
          <a:xfrm>
            <a:off x="8186316" y="3782014"/>
            <a:ext cx="31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랜드 마크 위치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9E840A-0F69-43CE-8F11-4C32A0B066B3}"/>
              </a:ext>
            </a:extLst>
          </p:cNvPr>
          <p:cNvSpPr/>
          <p:nvPr/>
        </p:nvSpPr>
        <p:spPr>
          <a:xfrm>
            <a:off x="7357039" y="4345686"/>
            <a:ext cx="393981" cy="39398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3C37C-715E-40FA-847F-2308F26A4B16}"/>
              </a:ext>
            </a:extLst>
          </p:cNvPr>
          <p:cNvSpPr txBox="1"/>
          <p:nvPr/>
        </p:nvSpPr>
        <p:spPr>
          <a:xfrm>
            <a:off x="8186316" y="4358010"/>
            <a:ext cx="31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골대 위치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95778D-74DF-48F3-8244-B4F6822E3412}"/>
              </a:ext>
            </a:extLst>
          </p:cNvPr>
          <p:cNvSpPr txBox="1"/>
          <p:nvPr/>
        </p:nvSpPr>
        <p:spPr>
          <a:xfrm>
            <a:off x="1989552" y="6277566"/>
            <a:ext cx="308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&lt;</a:t>
            </a:r>
            <a:r>
              <a:rPr lang="ko-KR" altLang="en-US" b="1" dirty="0">
                <a:latin typeface="+mj-ea"/>
                <a:ea typeface="+mj-ea"/>
              </a:rPr>
              <a:t>예시 맵</a:t>
            </a:r>
            <a:r>
              <a:rPr lang="en-US" altLang="ko-KR" b="1" dirty="0">
                <a:latin typeface="+mj-ea"/>
                <a:ea typeface="+mj-ea"/>
              </a:rPr>
              <a:t>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28A45A-8ED3-4EB2-A2C6-636BACFC4066}"/>
              </a:ext>
            </a:extLst>
          </p:cNvPr>
          <p:cNvSpPr txBox="1"/>
          <p:nvPr/>
        </p:nvSpPr>
        <p:spPr>
          <a:xfrm>
            <a:off x="7159924" y="4896653"/>
            <a:ext cx="431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 err="1">
                <a:latin typeface="+mj-ea"/>
                <a:ea typeface="+mj-ea"/>
              </a:rPr>
              <a:t>맵이</a:t>
            </a:r>
            <a:r>
              <a:rPr lang="ko-KR" altLang="en-US" dirty="0">
                <a:latin typeface="+mj-ea"/>
                <a:ea typeface="+mj-ea"/>
              </a:rPr>
              <a:t> 로딩 될 때 마다 랜덤하게 재배치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 err="1">
                <a:latin typeface="+mj-ea"/>
                <a:ea typeface="+mj-ea"/>
              </a:rPr>
              <a:t>맵의</a:t>
            </a:r>
            <a:r>
              <a:rPr lang="ko-KR" altLang="en-US" dirty="0">
                <a:latin typeface="+mj-ea"/>
                <a:ea typeface="+mj-ea"/>
              </a:rPr>
              <a:t> 종류는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개 이상 제작 예정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47482E-D505-4FD5-B6DD-686EFA545CF7}"/>
              </a:ext>
            </a:extLst>
          </p:cNvPr>
          <p:cNvSpPr txBox="1"/>
          <p:nvPr/>
        </p:nvSpPr>
        <p:spPr>
          <a:xfrm>
            <a:off x="241865" y="127921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맵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912B3A-0F9C-4FC9-9FBD-9B09384C4960}"/>
              </a:ext>
            </a:extLst>
          </p:cNvPr>
          <p:cNvGrpSpPr/>
          <p:nvPr/>
        </p:nvGrpSpPr>
        <p:grpSpPr>
          <a:xfrm>
            <a:off x="221118" y="620200"/>
            <a:ext cx="4232800" cy="92493"/>
            <a:chOff x="742831" y="876287"/>
            <a:chExt cx="4232800" cy="92493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7AC03BE-60E4-4658-896F-47F94F7642E5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>
              <a:off x="835324" y="922534"/>
              <a:ext cx="404781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6CB172B-DEE3-4B18-B591-A5EBD48B5BA0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919AF8A-2364-49EA-8BA1-6937830EB521}"/>
                </a:ext>
              </a:extLst>
            </p:cNvPr>
            <p:cNvSpPr/>
            <p:nvPr/>
          </p:nvSpPr>
          <p:spPr>
            <a:xfrm>
              <a:off x="4883138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1A9D9CB-B648-49EC-944C-3CCBFA31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93" y="770502"/>
            <a:ext cx="5497937" cy="54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92253 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99349 0.002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93528 4.0740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9974 0.004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6BE299-E16B-4C80-AF40-6E1AA92A2536}"/>
              </a:ext>
            </a:extLst>
          </p:cNvPr>
          <p:cNvGrpSpPr/>
          <p:nvPr/>
        </p:nvGrpSpPr>
        <p:grpSpPr>
          <a:xfrm>
            <a:off x="5704878" y="826635"/>
            <a:ext cx="4781186" cy="5179855"/>
            <a:chOff x="6797934" y="1371464"/>
            <a:chExt cx="4128446" cy="44726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5750D5-528A-4320-8FC9-FF6E4E172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35" t="19860" r="20566" b="17947"/>
            <a:stretch/>
          </p:blipFill>
          <p:spPr>
            <a:xfrm>
              <a:off x="8165574" y="2466888"/>
              <a:ext cx="1944584" cy="208161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E9316F-FE20-4A52-952B-4D2929FEF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934" y="1385432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755FCA-D7AF-498D-9026-97D097C2CE88}"/>
                </a:ext>
              </a:extLst>
            </p:cNvPr>
            <p:cNvSpPr txBox="1"/>
            <p:nvPr/>
          </p:nvSpPr>
          <p:spPr>
            <a:xfrm>
              <a:off x="6899649" y="4710786"/>
              <a:ext cx="3925019" cy="79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게임 시간 후 일정 시간이 지나면 등장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타워의 모습이며 크기가 가장 큼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가장 많은 체력을 가지고 있음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5E971E-5CE6-4000-A41E-DA038E7BEDC0}"/>
                </a:ext>
              </a:extLst>
            </p:cNvPr>
            <p:cNvSpPr txBox="1"/>
            <p:nvPr/>
          </p:nvSpPr>
          <p:spPr>
            <a:xfrm>
              <a:off x="7358989" y="1371464"/>
              <a:ext cx="1027321" cy="318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랜드 마크</a:t>
              </a:r>
            </a:p>
          </p:txBody>
        </p:sp>
        <p:pic>
          <p:nvPicPr>
            <p:cNvPr id="6" name="그림 5" descr="텍스트, 하늘, 실외, 자연이(가) 표시된 사진&#10;&#10;자동 생성된 설명">
              <a:extLst>
                <a:ext uri="{FF2B5EF4-FFF2-40B4-BE49-F238E27FC236}">
                  <a16:creationId xmlns:a16="http://schemas.microsoft.com/office/drawing/2014/main" id="{0B9A5AF0-AE4E-466E-845B-66E336C0A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796" y="2397317"/>
              <a:ext cx="2070722" cy="206336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E4AC19-0175-4DD9-AA1A-5933250E3543}"/>
              </a:ext>
            </a:extLst>
          </p:cNvPr>
          <p:cNvGrpSpPr/>
          <p:nvPr/>
        </p:nvGrpSpPr>
        <p:grpSpPr>
          <a:xfrm>
            <a:off x="322237" y="817254"/>
            <a:ext cx="4780610" cy="5198617"/>
            <a:chOff x="130965" y="1307410"/>
            <a:chExt cx="4128446" cy="44894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B2C85B-5ECB-4E91-8C6A-95A0451F1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65" y="1338119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2629489-3BDC-4CDB-BFBD-29325183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765" y="2065205"/>
              <a:ext cx="2466846" cy="23080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3DEAA5-8333-47CF-A1C1-21C06414D95B}"/>
                </a:ext>
              </a:extLst>
            </p:cNvPr>
            <p:cNvSpPr txBox="1"/>
            <p:nvPr/>
          </p:nvSpPr>
          <p:spPr>
            <a:xfrm>
              <a:off x="173944" y="4433218"/>
              <a:ext cx="4042489" cy="79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건물 표면에는 특징 이미지가 붙어 있음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건물마다 체력이 존재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체력이 </a:t>
              </a:r>
              <a:r>
                <a:rPr lang="en-US" altLang="ko-KR" dirty="0">
                  <a:latin typeface="+mj-ea"/>
                  <a:ea typeface="+mj-ea"/>
                </a:rPr>
                <a:t>0</a:t>
              </a:r>
              <a:r>
                <a:rPr lang="ko-KR" altLang="en-US" dirty="0">
                  <a:latin typeface="+mj-ea"/>
                  <a:ea typeface="+mj-ea"/>
                </a:rPr>
                <a:t>이 되면 부서지며 코인 드랍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935A7-BA45-49CB-9F93-188E9247672B}"/>
                </a:ext>
              </a:extLst>
            </p:cNvPr>
            <p:cNvSpPr txBox="1"/>
            <p:nvPr/>
          </p:nvSpPr>
          <p:spPr>
            <a:xfrm>
              <a:off x="778128" y="1307410"/>
              <a:ext cx="558159" cy="318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건물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C0708-AE1F-40CD-B877-75BF90DB8045}"/>
              </a:ext>
            </a:extLst>
          </p:cNvPr>
          <p:cNvGrpSpPr/>
          <p:nvPr/>
        </p:nvGrpSpPr>
        <p:grpSpPr>
          <a:xfrm>
            <a:off x="624131" y="1154669"/>
            <a:ext cx="4796165" cy="5204709"/>
            <a:chOff x="5181622" y="1108641"/>
            <a:chExt cx="4128446" cy="44801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3EFED3-E04B-4BB3-9FA3-F495413F8C5D}"/>
                </a:ext>
              </a:extLst>
            </p:cNvPr>
            <p:cNvGrpSpPr/>
            <p:nvPr/>
          </p:nvGrpSpPr>
          <p:grpSpPr>
            <a:xfrm>
              <a:off x="5181622" y="1108641"/>
              <a:ext cx="4128446" cy="4480114"/>
              <a:chOff x="4354151" y="1309541"/>
              <a:chExt cx="4128446" cy="448011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5254CBD-8BBF-4D6A-A452-55936A62A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4151" y="1330934"/>
                <a:ext cx="4128446" cy="44587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1F810-71C9-4C41-8F6D-4715AA47B752}"/>
                  </a:ext>
                </a:extLst>
              </p:cNvPr>
              <p:cNvSpPr txBox="1"/>
              <p:nvPr/>
            </p:nvSpPr>
            <p:spPr>
              <a:xfrm>
                <a:off x="4455866" y="4508891"/>
                <a:ext cx="3925019" cy="55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일정시간이 지난 후 등장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해당 골대에 동전을 넣으면 점수 측정됨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243AEF-2F0E-4A21-A5F1-CB96641F5C03}"/>
                  </a:ext>
                </a:extLst>
              </p:cNvPr>
              <p:cNvSpPr txBox="1"/>
              <p:nvPr/>
            </p:nvSpPr>
            <p:spPr>
              <a:xfrm>
                <a:off x="4915206" y="1309541"/>
                <a:ext cx="556349" cy="31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골대</a:t>
                </a: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6E307FD-23DF-4B7F-B2E0-60AC4FF79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7" t="46924" r="75268" b="36675"/>
            <a:stretch/>
          </p:blipFill>
          <p:spPr>
            <a:xfrm>
              <a:off x="6765846" y="1918733"/>
              <a:ext cx="959999" cy="222191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CAF0EE-6C0E-4975-B57B-3E048F3C015E}"/>
              </a:ext>
            </a:extLst>
          </p:cNvPr>
          <p:cNvGrpSpPr/>
          <p:nvPr/>
        </p:nvGrpSpPr>
        <p:grpSpPr>
          <a:xfrm>
            <a:off x="6015365" y="1136560"/>
            <a:ext cx="4796165" cy="5204709"/>
            <a:chOff x="7060781" y="1511437"/>
            <a:chExt cx="4128446" cy="448011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4E466EC-34CA-4BD6-A24F-74FCA57BDC84}"/>
                </a:ext>
              </a:extLst>
            </p:cNvPr>
            <p:cNvGrpSpPr/>
            <p:nvPr/>
          </p:nvGrpSpPr>
          <p:grpSpPr>
            <a:xfrm>
              <a:off x="7060781" y="1511437"/>
              <a:ext cx="4128446" cy="4480114"/>
              <a:chOff x="4354151" y="1309541"/>
              <a:chExt cx="4128446" cy="448011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C79EDF6-2BFB-450A-A48F-607DAF07E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4151" y="1330934"/>
                <a:ext cx="4128446" cy="44587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EC399D-0C90-4E44-BF8F-6892C158CBA2}"/>
                  </a:ext>
                </a:extLst>
              </p:cNvPr>
              <p:cNvSpPr txBox="1"/>
              <p:nvPr/>
            </p:nvSpPr>
            <p:spPr>
              <a:xfrm>
                <a:off x="4455866" y="4508891"/>
                <a:ext cx="3925019" cy="7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건물을 부수거나 플레이어를 무력화   시키면 떨어지게 된다</a:t>
                </a:r>
                <a:r>
                  <a:rPr lang="en-US" altLang="ko-KR" dirty="0">
                    <a:latin typeface="+mj-ea"/>
                    <a:ea typeface="+mj-ea"/>
                  </a:rPr>
                  <a:t>.</a:t>
                </a: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한 개당 </a:t>
                </a:r>
                <a:r>
                  <a:rPr lang="en-US" altLang="ko-KR" dirty="0">
                    <a:latin typeface="+mj-ea"/>
                    <a:ea typeface="+mj-ea"/>
                  </a:rPr>
                  <a:t>1</a:t>
                </a:r>
                <a:r>
                  <a:rPr lang="ko-KR" altLang="en-US" dirty="0">
                    <a:latin typeface="+mj-ea"/>
                    <a:ea typeface="+mj-ea"/>
                  </a:rPr>
                  <a:t>점을 의미한다</a:t>
                </a:r>
                <a:r>
                  <a:rPr lang="en-US" altLang="ko-KR" dirty="0">
                    <a:latin typeface="+mj-ea"/>
                    <a:ea typeface="+mj-ea"/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3050F5-5284-4F4C-AF82-67DE793EC16F}"/>
                  </a:ext>
                </a:extLst>
              </p:cNvPr>
              <p:cNvSpPr txBox="1"/>
              <p:nvPr/>
            </p:nvSpPr>
            <p:spPr>
              <a:xfrm>
                <a:off x="4915206" y="1309541"/>
                <a:ext cx="556349" cy="31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코인</a:t>
                </a: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4C6DE6-7DA2-46E8-BF0E-9D2A4021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207" y="2239771"/>
              <a:ext cx="2397317" cy="239731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0E635F2-FF4C-445D-8451-2175068D4828}"/>
              </a:ext>
            </a:extLst>
          </p:cNvPr>
          <p:cNvSpPr txBox="1"/>
          <p:nvPr/>
        </p:nvSpPr>
        <p:spPr>
          <a:xfrm>
            <a:off x="224609" y="12494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E74D292-7DE2-4D73-AE5F-BA3669C87C9F}"/>
              </a:ext>
            </a:extLst>
          </p:cNvPr>
          <p:cNvGrpSpPr/>
          <p:nvPr/>
        </p:nvGrpSpPr>
        <p:grpSpPr>
          <a:xfrm>
            <a:off x="229744" y="617222"/>
            <a:ext cx="1970180" cy="92493"/>
            <a:chOff x="742831" y="876287"/>
            <a:chExt cx="1970179" cy="9249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7A80F70-5CDB-4E6C-B7FB-AC39A4AAF449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835324" y="922534"/>
              <a:ext cx="178519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13ACB8F-3A48-41E8-9EF2-E0348C4F190D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A68A68B-CFE7-40BE-9DF7-62F2C64C207E}"/>
                </a:ext>
              </a:extLst>
            </p:cNvPr>
            <p:cNvSpPr/>
            <p:nvPr/>
          </p:nvSpPr>
          <p:spPr>
            <a:xfrm>
              <a:off x="2620517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9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224609" y="124943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229744" y="617222"/>
            <a:ext cx="3660947" cy="92493"/>
            <a:chOff x="742831" y="876287"/>
            <a:chExt cx="36609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475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3112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6B3A4C-2478-4062-8A94-F0428A8BCF0D}"/>
              </a:ext>
            </a:extLst>
          </p:cNvPr>
          <p:cNvGrpSpPr/>
          <p:nvPr/>
        </p:nvGrpSpPr>
        <p:grpSpPr>
          <a:xfrm>
            <a:off x="1072536" y="875897"/>
            <a:ext cx="3954932" cy="5240174"/>
            <a:chOff x="170410" y="1343111"/>
            <a:chExt cx="3085677" cy="408843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92B595-A879-490B-8816-F245C493D5AE}"/>
                </a:ext>
              </a:extLst>
            </p:cNvPr>
            <p:cNvGrpSpPr/>
            <p:nvPr/>
          </p:nvGrpSpPr>
          <p:grpSpPr>
            <a:xfrm>
              <a:off x="170410" y="1343111"/>
              <a:ext cx="3085677" cy="4088436"/>
              <a:chOff x="234103" y="1619361"/>
              <a:chExt cx="3085677" cy="4088436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55763DF-940C-4AD9-A72E-74978380FB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60E6CF-D7FD-41C9-8BE5-A5DA8D041F04}"/>
                  </a:ext>
                </a:extLst>
              </p:cNvPr>
              <p:cNvSpPr txBox="1"/>
              <p:nvPr/>
            </p:nvSpPr>
            <p:spPr>
              <a:xfrm>
                <a:off x="906966" y="1641259"/>
                <a:ext cx="851550" cy="264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무기 타입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BEFBDF-F2CE-4818-9E6C-815092275EA1}"/>
                  </a:ext>
                </a:extLst>
              </p:cNvPr>
              <p:cNvSpPr txBox="1"/>
              <p:nvPr/>
            </p:nvSpPr>
            <p:spPr>
              <a:xfrm>
                <a:off x="281304" y="4605925"/>
                <a:ext cx="2965114" cy="936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플레이어가 장착하는 아이템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아이템별 스킬이 존재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기본공격 보다 데미지가 높음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사용횟수 소모 시 없어짐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739D099-C3C3-41DB-9B45-8326C134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53" y="2208821"/>
              <a:ext cx="1497962" cy="199760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F0AC2E-E7F8-4572-971C-3A931DA5167E}"/>
              </a:ext>
            </a:extLst>
          </p:cNvPr>
          <p:cNvGrpSpPr/>
          <p:nvPr/>
        </p:nvGrpSpPr>
        <p:grpSpPr>
          <a:xfrm>
            <a:off x="6802403" y="875897"/>
            <a:ext cx="3954932" cy="5240175"/>
            <a:chOff x="5860700" y="1476196"/>
            <a:chExt cx="3085677" cy="408843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E8288FC-6A90-4485-9ED9-0378259DB397}"/>
                </a:ext>
              </a:extLst>
            </p:cNvPr>
            <p:cNvGrpSpPr/>
            <p:nvPr/>
          </p:nvGrpSpPr>
          <p:grpSpPr>
            <a:xfrm>
              <a:off x="5860700" y="1476196"/>
              <a:ext cx="3085677" cy="4088436"/>
              <a:chOff x="234103" y="1619361"/>
              <a:chExt cx="3085677" cy="4088436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EE913C05-DEE9-43B6-B4D6-DCBF8D3AF6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4FD2D9-D4AB-4E5C-B46E-F0A5066CDEC5}"/>
                  </a:ext>
                </a:extLst>
              </p:cNvPr>
              <p:cNvSpPr txBox="1"/>
              <p:nvPr/>
            </p:nvSpPr>
            <p:spPr>
              <a:xfrm>
                <a:off x="906966" y="1641259"/>
                <a:ext cx="928254" cy="28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투척 타입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CDFE03C-6205-4D84-80D2-99EF22CCC177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936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던지고 떨어진 위치에 범위 표시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범위내에 있으면 효과 적용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투척 가능 개수 표시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전부 투척하였을 시 사라짐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F164B07-2B66-40A8-A6F8-5370D5518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195" y="2287003"/>
              <a:ext cx="1924050" cy="203835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CE8FACB-D233-459E-9658-16CF90094209}"/>
              </a:ext>
            </a:extLst>
          </p:cNvPr>
          <p:cNvGrpSpPr/>
          <p:nvPr/>
        </p:nvGrpSpPr>
        <p:grpSpPr>
          <a:xfrm>
            <a:off x="1460678" y="1283249"/>
            <a:ext cx="3954932" cy="5240175"/>
            <a:chOff x="7671140" y="1364594"/>
            <a:chExt cx="3085677" cy="408843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2CABD9F-3B0D-41FB-ABCF-AC3649A42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72"/>
            <a:stretch/>
          </p:blipFill>
          <p:spPr>
            <a:xfrm>
              <a:off x="7671140" y="1364594"/>
              <a:ext cx="3085677" cy="40884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B31AD4-5F66-4892-BFCF-8307C7CE3809}"/>
                </a:ext>
              </a:extLst>
            </p:cNvPr>
            <p:cNvSpPr txBox="1"/>
            <p:nvPr/>
          </p:nvSpPr>
          <p:spPr>
            <a:xfrm>
              <a:off x="8344003" y="1379429"/>
              <a:ext cx="928254" cy="288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소모 타입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6641FBB-0519-4A62-BF03-F562BFD3B811}"/>
                </a:ext>
              </a:extLst>
            </p:cNvPr>
            <p:cNvSpPr txBox="1"/>
            <p:nvPr/>
          </p:nvSpPr>
          <p:spPr>
            <a:xfrm>
              <a:off x="7718341" y="4351158"/>
              <a:ext cx="2965114" cy="72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섭취형 아이템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사용 시점부터 효과 발동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효과시간이 끝나면 사라짐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0B12BB0-D5C3-4F8B-94DF-3AB69D507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959" y="2357227"/>
              <a:ext cx="2326980" cy="1745018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BDAB818-4FCB-4D84-9910-59AF57A0EB1B}"/>
              </a:ext>
            </a:extLst>
          </p:cNvPr>
          <p:cNvGrpSpPr/>
          <p:nvPr/>
        </p:nvGrpSpPr>
        <p:grpSpPr>
          <a:xfrm>
            <a:off x="7195972" y="1273295"/>
            <a:ext cx="3951973" cy="5236254"/>
            <a:chOff x="6383862" y="1842696"/>
            <a:chExt cx="3085677" cy="408843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51C23FF-7CF1-4163-9976-67A91B7EEDE2}"/>
                </a:ext>
              </a:extLst>
            </p:cNvPr>
            <p:cNvGrpSpPr/>
            <p:nvPr/>
          </p:nvGrpSpPr>
          <p:grpSpPr>
            <a:xfrm>
              <a:off x="6383862" y="1842696"/>
              <a:ext cx="3085677" cy="4088436"/>
              <a:chOff x="234103" y="1619361"/>
              <a:chExt cx="3085677" cy="4088436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41AD7539-8FF6-4F15-839E-98086BC12E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C1D2C7-9C68-4EAF-B458-3B7E655AA3C9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928949" cy="288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설치 타입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505670E-7560-4D5A-AEC6-5A4FD0B80076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937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설치용 아이템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길목을 막거나 방해하는 아이템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설치 가능 개수 표시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가능 개수 전부 사용시 사라짐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63" name="그림 62" descr="좌석, 의자이(가) 표시된 사진&#10;&#10;자동 생성된 설명">
              <a:extLst>
                <a:ext uri="{FF2B5EF4-FFF2-40B4-BE49-F238E27FC236}">
                  <a16:creationId xmlns:a16="http://schemas.microsoft.com/office/drawing/2014/main" id="{9DB548EE-572F-4916-8642-C3D6ED140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016" y="2703334"/>
              <a:ext cx="1895856" cy="1895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12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1871</TotalTime>
  <Words>1313</Words>
  <Application>Microsoft Office PowerPoint</Application>
  <PresentationFormat>와이드스크린</PresentationFormat>
  <Paragraphs>287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Open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46</cp:revision>
  <dcterms:created xsi:type="dcterms:W3CDTF">2021-12-05T11:30:28Z</dcterms:created>
  <dcterms:modified xsi:type="dcterms:W3CDTF">2021-12-12T16:34:57Z</dcterms:modified>
</cp:coreProperties>
</file>